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1"/>
    <p:sldMasterId id="2147483808" r:id="rId2"/>
  </p:sldMasterIdLst>
  <p:notesMasterIdLst>
    <p:notesMasterId r:id="rId50"/>
  </p:notesMasterIdLst>
  <p:sldIdLst>
    <p:sldId id="257" r:id="rId3"/>
    <p:sldId id="325" r:id="rId4"/>
    <p:sldId id="326" r:id="rId5"/>
    <p:sldId id="258" r:id="rId6"/>
    <p:sldId id="261" r:id="rId7"/>
    <p:sldId id="263" r:id="rId8"/>
    <p:sldId id="324" r:id="rId9"/>
    <p:sldId id="385" r:id="rId10"/>
    <p:sldId id="386" r:id="rId11"/>
    <p:sldId id="387" r:id="rId12"/>
    <p:sldId id="264" r:id="rId13"/>
    <p:sldId id="322" r:id="rId14"/>
    <p:sldId id="321" r:id="rId15"/>
    <p:sldId id="388" r:id="rId16"/>
    <p:sldId id="365" r:id="rId17"/>
    <p:sldId id="323" r:id="rId18"/>
    <p:sldId id="327" r:id="rId19"/>
    <p:sldId id="368" r:id="rId20"/>
    <p:sldId id="369" r:id="rId21"/>
    <p:sldId id="371" r:id="rId22"/>
    <p:sldId id="372" r:id="rId23"/>
    <p:sldId id="373" r:id="rId24"/>
    <p:sldId id="374" r:id="rId25"/>
    <p:sldId id="370" r:id="rId26"/>
    <p:sldId id="375" r:id="rId27"/>
    <p:sldId id="376" r:id="rId28"/>
    <p:sldId id="377" r:id="rId29"/>
    <p:sldId id="383" r:id="rId30"/>
    <p:sldId id="384" r:id="rId31"/>
    <p:sldId id="378" r:id="rId32"/>
    <p:sldId id="379" r:id="rId33"/>
    <p:sldId id="380" r:id="rId34"/>
    <p:sldId id="381" r:id="rId35"/>
    <p:sldId id="382" r:id="rId36"/>
    <p:sldId id="349" r:id="rId37"/>
    <p:sldId id="273" r:id="rId38"/>
    <p:sldId id="274" r:id="rId39"/>
    <p:sldId id="275" r:id="rId40"/>
    <p:sldId id="276" r:id="rId41"/>
    <p:sldId id="277" r:id="rId42"/>
    <p:sldId id="278" r:id="rId43"/>
    <p:sldId id="279" r:id="rId44"/>
    <p:sldId id="280" r:id="rId45"/>
    <p:sldId id="361" r:id="rId46"/>
    <p:sldId id="360" r:id="rId47"/>
    <p:sldId id="362" r:id="rId48"/>
    <p:sldId id="363"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7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9EF9EF-6B52-4F35-BE44-7B1DCF35173E}" type="datetimeFigureOut">
              <a:rPr lang="en-GB" smtClean="0"/>
              <a:t>25/02/2026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2ACFC7-C14E-4EFE-A623-BC8175941757}" type="slidenum">
              <a:rPr lang="en-GB" smtClean="0"/>
              <a:t>‹#›</a:t>
            </a:fld>
            <a:endParaRPr lang="en-GB"/>
          </a:p>
        </p:txBody>
      </p:sp>
    </p:spTree>
    <p:extLst>
      <p:ext uri="{BB962C8B-B14F-4D97-AF65-F5344CB8AC3E}">
        <p14:creationId xmlns:p14="http://schemas.microsoft.com/office/powerpoint/2010/main" val="4428168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val="23542371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val="2572046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val="2266761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58750" indent="0">
              <a:buNone/>
            </a:pPr>
            <a:r>
              <a:rPr lang="en-GB" dirty="0"/>
              <a:t>This question is an example where pupils will need to justify their answer. </a:t>
            </a:r>
          </a:p>
        </p:txBody>
      </p:sp>
    </p:spTree>
    <p:extLst>
      <p:ext uri="{BB962C8B-B14F-4D97-AF65-F5344CB8AC3E}">
        <p14:creationId xmlns:p14="http://schemas.microsoft.com/office/powerpoint/2010/main" val="218259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58750" indent="0">
              <a:buNone/>
            </a:pPr>
            <a:r>
              <a:rPr lang="en-GB" dirty="0"/>
              <a:t>Question 9: Pictograms are part of the Year 3/ 4 curriculum.</a:t>
            </a:r>
          </a:p>
        </p:txBody>
      </p:sp>
    </p:spTree>
    <p:extLst>
      <p:ext uri="{BB962C8B-B14F-4D97-AF65-F5344CB8AC3E}">
        <p14:creationId xmlns:p14="http://schemas.microsoft.com/office/powerpoint/2010/main" val="4212818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7806B1B-8D84-4D17-BE73-4301552B2834}" type="datetimeFigureOut">
              <a:rPr lang="en-GB" smtClean="0"/>
              <a:t>25/02/2026</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33D619F-EA30-4DEB-8B8C-80628C5BB5EE}"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7806B1B-8D84-4D17-BE73-4301552B2834}"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3D619F-EA30-4DEB-8B8C-80628C5BB5EE}"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7806B1B-8D84-4D17-BE73-4301552B2834}"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3D619F-EA30-4DEB-8B8C-80628C5BB5EE}"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7806B1B-8D84-4D17-BE73-4301552B2834}" type="datetimeFigureOut">
              <a:rPr lang="en-GB" smtClean="0"/>
              <a:t>25/02/2026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3D619F-EA30-4DEB-8B8C-80628C5BB5EE}"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47806B1B-8D84-4D17-BE73-4301552B2834}" type="datetimeFigureOut">
              <a:rPr lang="en-GB" smtClean="0"/>
              <a:t>25/02/2026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33D619F-EA30-4DEB-8B8C-80628C5BB5EE}"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7806B1B-8D84-4D17-BE73-4301552B2834}" type="datetimeFigureOut">
              <a:rPr lang="en-GB" smtClean="0"/>
              <a:t>25/02/2026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33D619F-EA30-4DEB-8B8C-80628C5BB5EE}"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806B1B-8D84-4D17-BE73-4301552B2834}" type="datetimeFigureOut">
              <a:rPr lang="en-GB" smtClean="0"/>
              <a:t>25/02/2026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33D619F-EA30-4DEB-8B8C-80628C5BB5E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47806B1B-8D84-4D17-BE73-4301552B2834}" type="datetimeFigureOut">
              <a:rPr lang="en-GB" smtClean="0"/>
              <a:t>25/02/2026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3D619F-EA30-4DEB-8B8C-80628C5BB5EE}"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47806B1B-8D84-4D17-BE73-4301552B2834}" type="datetimeFigureOut">
              <a:rPr lang="en-GB" smtClean="0"/>
              <a:t>25/02/2026</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33D619F-EA30-4DEB-8B8C-80628C5BB5EE}"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7806B1B-8D84-4D17-BE73-4301552B2834}"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3D619F-EA30-4DEB-8B8C-80628C5BB5E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7806B1B-8D84-4D17-BE73-4301552B2834}"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3D619F-EA30-4DEB-8B8C-80628C5BB5EE}"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2/25/2026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773083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2/25/2026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524356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76334"/>
            <a:ext cx="8520600" cy="579701"/>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985737"/>
            <a:ext cx="8520600" cy="5106097"/>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5932400"/>
            <a:ext cx="1619337" cy="925600"/>
          </a:xfrm>
          <a:prstGeom prst="rect">
            <a:avLst/>
          </a:prstGeom>
          <a:noFill/>
          <a:ln>
            <a:noFill/>
          </a:ln>
        </p:spPr>
      </p:pic>
    </p:spTree>
    <p:extLst>
      <p:ext uri="{BB962C8B-B14F-4D97-AF65-F5344CB8AC3E}">
        <p14:creationId xmlns:p14="http://schemas.microsoft.com/office/powerpoint/2010/main" val="21861590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ndara"/>
              <a:ea typeface="+mn-ea"/>
              <a:cs typeface="+mn-cs"/>
            </a:endParaRPr>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ndara"/>
                <a:ea typeface="+mn-ea"/>
                <a:cs typeface="+mn-cs"/>
              </a:endParaRPr>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ndara"/>
                <a:ea typeface="+mn-ea"/>
                <a:cs typeface="+mn-cs"/>
              </a:endParaRPr>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ndara"/>
                <a:ea typeface="+mn-ea"/>
                <a:cs typeface="+mn-cs"/>
              </a:endParaRPr>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ndara"/>
                <a:ea typeface="+mn-ea"/>
                <a:cs typeface="+mn-cs"/>
              </a:endParaRPr>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ndara"/>
                <a:ea typeface="+mn-ea"/>
                <a:cs typeface="+mn-cs"/>
              </a:endParaRPr>
            </a:p>
          </p:txBody>
        </p:sp>
      </p:grpSp>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1A9394-684E-47E1-84FB-2ACC589E7DF1}" type="datetimeFigureOut">
              <a:rPr kumimoji="0" lang="en-GB" sz="1000" b="0" i="0" u="none" strike="noStrike" kern="1200" cap="none" spc="0" normalizeH="0" baseline="0" noProof="0" smtClean="0">
                <a:ln>
                  <a:noFill/>
                </a:ln>
                <a:solidFill>
                  <a:srgbClr val="073E87"/>
                </a:solidFill>
                <a:effectLst/>
                <a:uLnTx/>
                <a:uFillTx/>
                <a:latin typeface="Candar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25/02/2026</a:t>
            </a:fld>
            <a:endParaRPr kumimoji="0" lang="en-GB" sz="1000" b="0" i="0" u="none" strike="noStrike" kern="1200" cap="none" spc="0" normalizeH="0" baseline="0" noProof="0">
              <a:ln>
                <a:noFill/>
              </a:ln>
              <a:solidFill>
                <a:srgbClr val="073E87"/>
              </a:solidFill>
              <a:effectLst/>
              <a:uLnTx/>
              <a:uFillTx/>
              <a:latin typeface="Candara"/>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73E87"/>
              </a:solidFill>
              <a:effectLst/>
              <a:uLnTx/>
              <a:uFillTx/>
              <a:latin typeface="Candara"/>
              <a:ea typeface="+mn-ea"/>
              <a:cs typeface="+mn-cs"/>
            </a:endParaRPr>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76B80D1-75C7-4672-8F7A-AA41F0EB22A2}" type="slidenum">
              <a:rPr kumimoji="0" lang="en-GB" sz="1000" b="0" i="0" u="none" strike="noStrike" kern="1200" cap="none" spc="0" normalizeH="0" baseline="0" noProof="0" smtClean="0">
                <a:ln>
                  <a:noFill/>
                </a:ln>
                <a:solidFill>
                  <a:srgbClr val="073E87"/>
                </a:solidFill>
                <a:effectLst/>
                <a:uLnTx/>
                <a:uFillTx/>
                <a:latin typeface="Candara"/>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GB" sz="1000" b="0" i="0" u="none" strike="noStrike" kern="1200" cap="none" spc="0" normalizeH="0" baseline="0" noProof="0">
              <a:ln>
                <a:noFill/>
              </a:ln>
              <a:solidFill>
                <a:srgbClr val="073E87"/>
              </a:solidFill>
              <a:effectLst/>
              <a:uLnTx/>
              <a:uFillTx/>
              <a:latin typeface="Candara"/>
              <a:ea typeface="+mn-ea"/>
              <a:cs typeface="+mn-cs"/>
            </a:endParaRPr>
          </a:p>
        </p:txBody>
      </p:sp>
    </p:spTree>
    <p:extLst>
      <p:ext uri="{BB962C8B-B14F-4D97-AF65-F5344CB8AC3E}">
        <p14:creationId xmlns:p14="http://schemas.microsoft.com/office/powerpoint/2010/main" val="3263666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7806B1B-8D84-4D17-BE73-4301552B2834}" type="datetimeFigureOut">
              <a:rPr lang="en-GB" smtClean="0"/>
              <a:t>25/02/2026</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33D619F-EA30-4DEB-8B8C-80628C5BB5EE}"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134688284"/>
      </p:ext>
    </p:extLst>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hyperlink" Target="http://www.google.co.uk/url?sa=i&amp;rct=j&amp;q=&amp;esrc=s&amp;frm=1&amp;source=images&amp;cd=&amp;cad=rja&amp;docid=4mLL04N7bJTHXM&amp;tbnid=0v_8qP0OtfxnpM:&amp;ved=0CAUQjRw&amp;url=http://www.tyf.com/i-love-my-alphabet-2/&amp;ei=9DbgUu6mDcec0QXJsoCQCA&amp;bvm=bv.59568121,d.bGQ&amp;psig=AFQjCNFntJ3Id5dyTAj_k-XjDT8V-_8Ftg&amp;ust=1390512237101182" TargetMode="External"/><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hyperlink" Target="http://www.google.co.uk/url?sa=i&amp;rct=j&amp;q=&amp;esrc=s&amp;frm=1&amp;source=images&amp;cd=&amp;cad=rja&amp;docid=4mLL04N7bJTHXM&amp;tbnid=0v_8qP0OtfxnpM:&amp;ved=0CAUQjRw&amp;url=http://www.tyf.com/i-love-my-alphabet-2/&amp;ei=9DbgUu6mDcec0QXJsoCQCA&amp;bvm=bv.59568121,d.bGQ&amp;psig=AFQjCNFntJ3Id5dyTAj_k-XjDT8V-_8Ftg&amp;ust=1390512237101182" TargetMode="External"/><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hyperlink" Target="http://www.google.co.uk/url?sa=i&amp;rct=j&amp;q=&amp;esrc=s&amp;frm=1&amp;source=images&amp;cd=&amp;cad=rja&amp;docid=4mLL04N7bJTHXM&amp;tbnid=0v_8qP0OtfxnpM:&amp;ved=0CAUQjRw&amp;url=http://www.tyf.com/i-love-my-alphabet-2/&amp;ei=9DbgUu6mDcec0QXJsoCQCA&amp;bvm=bv.59568121,d.bGQ&amp;psig=AFQjCNFntJ3Id5dyTAj_k-XjDT8V-_8Ftg&amp;ust=1390512237101182" TargetMode="Externa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2.xml"/><Relationship Id="rId5" Type="http://schemas.openxmlformats.org/officeDocument/2006/relationships/image" Target="../media/image38.png"/><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1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34.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0.png"/><Relationship Id="rId7" Type="http://schemas.openxmlformats.org/officeDocument/2006/relationships/image" Target="../media/image45.png"/><Relationship Id="rId2" Type="http://schemas.openxmlformats.org/officeDocument/2006/relationships/image" Target="../media/image39.png"/><Relationship Id="rId1" Type="http://schemas.openxmlformats.org/officeDocument/2006/relationships/slideLayout" Target="../slideLayouts/slideLayout1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 Id="rId9" Type="http://schemas.openxmlformats.org/officeDocument/2006/relationships/image" Target="../media/image47.png"/></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50.png"/><Relationship Id="rId4" Type="http://schemas.openxmlformats.org/officeDocument/2006/relationships/image" Target="../media/image49.png"/></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4.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8.xml.rels><?xml version="1.0" encoding="UTF-8" standalone="yes"?>
<Relationships xmlns="http://schemas.openxmlformats.org/package/2006/relationships"><Relationship Id="rId8" Type="http://schemas.openxmlformats.org/officeDocument/2006/relationships/image" Target="../media/image450.png"/><Relationship Id="rId3" Type="http://schemas.openxmlformats.org/officeDocument/2006/relationships/image" Target="../media/image48.PNG"/><Relationship Id="rId7" Type="http://schemas.openxmlformats.org/officeDocument/2006/relationships/image" Target="../media/image240.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59.png"/><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1.png"/><Relationship Id="rId4" Type="http://schemas.openxmlformats.org/officeDocument/2006/relationships/image" Target="../media/image60.png"/></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2.png"/></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4.png"/><Relationship Id="rId4" Type="http://schemas.openxmlformats.org/officeDocument/2006/relationships/image" Target="../media/image63.png"/></Relationships>
</file>

<file path=ppt/slides/_rels/slide4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8.PNG"/><Relationship Id="rId1" Type="http://schemas.openxmlformats.org/officeDocument/2006/relationships/slideLayout" Target="../slideLayouts/slideLayout15.xml"/><Relationship Id="rId4" Type="http://schemas.openxmlformats.org/officeDocument/2006/relationships/image" Target="../media/image66.png"/></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48.PNG"/><Relationship Id="rId1" Type="http://schemas.openxmlformats.org/officeDocument/2006/relationships/slideLayout" Target="../slideLayouts/slideLayout12.xml"/><Relationship Id="rId5" Type="http://schemas.openxmlformats.org/officeDocument/2006/relationships/image" Target="../media/image69.png"/><Relationship Id="rId4" Type="http://schemas.openxmlformats.org/officeDocument/2006/relationships/image" Target="../media/image68.png"/></Relationships>
</file>

<file path=ppt/slides/_rels/slide4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07830" y="3284984"/>
            <a:ext cx="5976664" cy="3293209"/>
          </a:xfrm>
          <a:prstGeom prst="rect">
            <a:avLst/>
          </a:prstGeom>
          <a:noFill/>
        </p:spPr>
        <p:txBody>
          <a:bodyPr wrap="square">
            <a:spAutoFit/>
          </a:bodyPr>
          <a:lstStyle/>
          <a:p>
            <a:pPr algn="ctr">
              <a:defRPr/>
            </a:pPr>
            <a:r>
              <a:rPr lang="en-GB" sz="6000" b="1" dirty="0">
                <a:solidFill>
                  <a:srgbClr val="FF0000"/>
                </a:solidFill>
                <a:latin typeface="Comic Sans MS" panose="030F0702030302020204" pitchFamily="66" charset="0"/>
                <a:cs typeface="Arial" charset="0"/>
              </a:rPr>
              <a:t>Year 6 SATs</a:t>
            </a:r>
          </a:p>
          <a:p>
            <a:pPr algn="ctr">
              <a:defRPr/>
            </a:pPr>
            <a:r>
              <a:rPr lang="en-GB" sz="6000" b="1" dirty="0">
                <a:solidFill>
                  <a:srgbClr val="FF0000"/>
                </a:solidFill>
                <a:latin typeface="Comic Sans MS" panose="030F0702030302020204" pitchFamily="66" charset="0"/>
                <a:cs typeface="Arial" charset="0"/>
              </a:rPr>
              <a:t>Parents’ Briefing</a:t>
            </a:r>
          </a:p>
          <a:p>
            <a:pPr algn="ctr">
              <a:defRPr/>
            </a:pPr>
            <a:endParaRPr lang="en-GB" sz="2800" b="1" dirty="0">
              <a:solidFill>
                <a:srgbClr val="002060"/>
              </a:solidFill>
              <a:latin typeface="+mj-lt"/>
              <a:cs typeface="Arial"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933056"/>
            <a:ext cx="2149475" cy="169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AutoShape 2" descr="Image result for James bateman middle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rotWithShape="1">
          <a:blip r:embed="rId3"/>
          <a:srcRect r="11201" b="4179"/>
          <a:stretch/>
        </p:blipFill>
        <p:spPr>
          <a:xfrm>
            <a:off x="1907705" y="133107"/>
            <a:ext cx="2664296" cy="2719829"/>
          </a:xfrm>
          <a:prstGeom prst="rect">
            <a:avLst/>
          </a:prstGeom>
        </p:spPr>
      </p:pic>
    </p:spTree>
    <p:extLst>
      <p:ext uri="{BB962C8B-B14F-4D97-AF65-F5344CB8AC3E}">
        <p14:creationId xmlns:p14="http://schemas.microsoft.com/office/powerpoint/2010/main" val="3712866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sz="3200" dirty="0">
                <a:solidFill>
                  <a:srgbClr val="002060"/>
                </a:solidFill>
                <a:latin typeface="Comic Sans MS" panose="030F0702030302020204" pitchFamily="66" charset="0"/>
              </a:rPr>
              <a:t>To explain what the SATs are</a:t>
            </a:r>
          </a:p>
          <a:p>
            <a:r>
              <a:rPr lang="en-GB" sz="3200" dirty="0">
                <a:solidFill>
                  <a:srgbClr val="002060"/>
                </a:solidFill>
                <a:latin typeface="Comic Sans MS" panose="030F0702030302020204" pitchFamily="66" charset="0"/>
              </a:rPr>
              <a:t>To give an idea as to what the tests involve and when they will take place</a:t>
            </a:r>
          </a:p>
          <a:p>
            <a:r>
              <a:rPr lang="en-GB" sz="3200" dirty="0">
                <a:solidFill>
                  <a:srgbClr val="002060"/>
                </a:solidFill>
                <a:latin typeface="Comic Sans MS" panose="030F0702030302020204" pitchFamily="66" charset="0"/>
              </a:rPr>
              <a:t>To explain what we in school are doing to help and support your child</a:t>
            </a:r>
          </a:p>
          <a:p>
            <a:r>
              <a:rPr lang="en-GB" sz="3200" dirty="0">
                <a:solidFill>
                  <a:srgbClr val="002060"/>
                </a:solidFill>
                <a:latin typeface="Comic Sans MS" panose="030F0702030302020204" pitchFamily="66" charset="0"/>
              </a:rPr>
              <a:t>To share ways to help support your child at home</a:t>
            </a:r>
          </a:p>
          <a:p>
            <a:r>
              <a:rPr lang="en-GB" sz="3200" dirty="0">
                <a:solidFill>
                  <a:srgbClr val="002060"/>
                </a:solidFill>
                <a:latin typeface="Comic Sans MS" panose="030F0702030302020204" pitchFamily="66" charset="0"/>
              </a:rPr>
              <a:t>To provide an opportunity for you to ask questions</a:t>
            </a:r>
          </a:p>
        </p:txBody>
      </p:sp>
      <p:sp>
        <p:nvSpPr>
          <p:cNvPr id="3" name="Title 2"/>
          <p:cNvSpPr>
            <a:spLocks noGrp="1"/>
          </p:cNvSpPr>
          <p:nvPr>
            <p:ph type="title"/>
          </p:nvPr>
        </p:nvSpPr>
        <p:spPr/>
        <p:txBody>
          <a:bodyPr/>
          <a:lstStyle/>
          <a:p>
            <a:pPr algn="ctr"/>
            <a:r>
              <a:rPr lang="en-GB" dirty="0">
                <a:solidFill>
                  <a:srgbClr val="0070C0"/>
                </a:solidFill>
                <a:latin typeface="Comic Sans MS" panose="030F0702030302020204" pitchFamily="66" charset="0"/>
              </a:rPr>
              <a:t>Aims of this session…</a:t>
            </a:r>
          </a:p>
        </p:txBody>
      </p:sp>
    </p:spTree>
    <p:extLst>
      <p:ext uri="{BB962C8B-B14F-4D97-AF65-F5344CB8AC3E}">
        <p14:creationId xmlns:p14="http://schemas.microsoft.com/office/powerpoint/2010/main" val="3669878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r>
              <a:rPr lang="en-GB" sz="2600" u="sng" dirty="0">
                <a:solidFill>
                  <a:srgbClr val="002060"/>
                </a:solidFill>
                <a:latin typeface="Comic Sans MS" panose="030F0702030302020204" pitchFamily="66" charset="0"/>
              </a:rPr>
              <a:t>SATs</a:t>
            </a:r>
            <a:r>
              <a:rPr lang="en-GB" sz="2600" dirty="0">
                <a:solidFill>
                  <a:srgbClr val="002060"/>
                </a:solidFill>
                <a:latin typeface="Comic Sans MS" panose="030F0702030302020204" pitchFamily="66" charset="0"/>
              </a:rPr>
              <a:t> stands for Standardised Assessment Tests</a:t>
            </a:r>
          </a:p>
          <a:p>
            <a:pPr marL="109728" indent="0">
              <a:buNone/>
            </a:pPr>
            <a:endParaRPr lang="en-GB" sz="2600" dirty="0">
              <a:solidFill>
                <a:srgbClr val="002060"/>
              </a:solidFill>
              <a:latin typeface="Comic Sans MS" panose="030F0702030302020204" pitchFamily="66" charset="0"/>
            </a:endParaRPr>
          </a:p>
          <a:p>
            <a:r>
              <a:rPr lang="en-GB" sz="2600" dirty="0">
                <a:solidFill>
                  <a:srgbClr val="002060"/>
                </a:solidFill>
                <a:latin typeface="Comic Sans MS" panose="030F0702030302020204" pitchFamily="66" charset="0"/>
              </a:rPr>
              <a:t>SATs are public examinations which are marked outside of school</a:t>
            </a:r>
          </a:p>
          <a:p>
            <a:pPr marL="109728" indent="0">
              <a:buNone/>
            </a:pPr>
            <a:endParaRPr lang="en-GB" sz="2600" dirty="0">
              <a:solidFill>
                <a:srgbClr val="002060"/>
              </a:solidFill>
              <a:latin typeface="Comic Sans MS" panose="030F0702030302020204" pitchFamily="66" charset="0"/>
            </a:endParaRPr>
          </a:p>
          <a:p>
            <a:r>
              <a:rPr lang="en-GB" sz="2600" dirty="0">
                <a:solidFill>
                  <a:srgbClr val="002060"/>
                </a:solidFill>
                <a:latin typeface="Comic Sans MS" panose="030F0702030302020204" pitchFamily="66" charset="0"/>
              </a:rPr>
              <a:t>They assess the attainment of Year 6 pupils in the core subjects of Maths and English.</a:t>
            </a:r>
          </a:p>
          <a:p>
            <a:endParaRPr lang="en-US" sz="2600" dirty="0">
              <a:solidFill>
                <a:srgbClr val="002060"/>
              </a:solidFill>
              <a:latin typeface="Comic Sans MS" panose="030F0702030302020204" pitchFamily="66" charset="0"/>
            </a:endParaRPr>
          </a:p>
          <a:p>
            <a:r>
              <a:rPr lang="en-GB" sz="2600" dirty="0">
                <a:solidFill>
                  <a:srgbClr val="002060"/>
                </a:solidFill>
                <a:latin typeface="Comic Sans MS" panose="030F0702030302020204" pitchFamily="66" charset="0"/>
              </a:rPr>
              <a:t>Many secondary schools use Year 6 SATs results to determine what set a child will be assigned to in Year 7. Obviously, as a middle school, we are in a slightly different situation and we don’t set pupils in the same way, however pupils’ SATs results, along with teacher assessment, will be used to set targets as they move into Key Stage 3.</a:t>
            </a:r>
          </a:p>
          <a:p>
            <a:endParaRPr lang="en-GB" sz="2600" dirty="0">
              <a:solidFill>
                <a:srgbClr val="002060"/>
              </a:solidFill>
              <a:latin typeface="Comic Sans MS" panose="030F0702030302020204" pitchFamily="66" charset="0"/>
            </a:endParaRPr>
          </a:p>
          <a:p>
            <a:r>
              <a:rPr lang="en-GB" sz="2600" dirty="0">
                <a:solidFill>
                  <a:srgbClr val="002060"/>
                </a:solidFill>
                <a:latin typeface="Comic Sans MS" panose="030F0702030302020204" pitchFamily="66" charset="0"/>
              </a:rPr>
              <a:t>Whilst Secondary/High schools may also do their own tests to help assess children, they are likely to use Year 6 English and Maths SATs data to help generate targets as pupils move towards their GCSE pathways.</a:t>
            </a:r>
          </a:p>
          <a:p>
            <a:pPr marL="109728" indent="0">
              <a:buNone/>
            </a:pPr>
            <a:endParaRPr lang="en-GB" dirty="0">
              <a:solidFill>
                <a:srgbClr val="FF0000"/>
              </a:solidFill>
              <a:latin typeface="Comic Sans MS" panose="030F0702030302020204" pitchFamily="66" charset="0"/>
            </a:endParaRPr>
          </a:p>
          <a:p>
            <a:pPr marL="109728" indent="0">
              <a:buNone/>
            </a:pPr>
            <a:endParaRPr lang="en-GB" dirty="0">
              <a:solidFill>
                <a:srgbClr val="FF0000"/>
              </a:solidFill>
              <a:latin typeface="Comic Sans MS" panose="030F0702030302020204" pitchFamily="66" charset="0"/>
            </a:endParaRPr>
          </a:p>
        </p:txBody>
      </p:sp>
      <p:sp>
        <p:nvSpPr>
          <p:cNvPr id="3" name="Title 2"/>
          <p:cNvSpPr>
            <a:spLocks noGrp="1"/>
          </p:cNvSpPr>
          <p:nvPr>
            <p:ph type="title"/>
          </p:nvPr>
        </p:nvSpPr>
        <p:spPr/>
        <p:txBody>
          <a:bodyPr/>
          <a:lstStyle/>
          <a:p>
            <a:pPr algn="ctr"/>
            <a:r>
              <a:rPr lang="en-GB" dirty="0">
                <a:solidFill>
                  <a:srgbClr val="0070C0"/>
                </a:solidFill>
                <a:latin typeface="Comic Sans MS" panose="030F0702030302020204" pitchFamily="66" charset="0"/>
              </a:rPr>
              <a:t>What are the SATs tests?</a:t>
            </a:r>
          </a:p>
        </p:txBody>
      </p:sp>
    </p:spTree>
    <p:extLst>
      <p:ext uri="{BB962C8B-B14F-4D97-AF65-F5344CB8AC3E}">
        <p14:creationId xmlns:p14="http://schemas.microsoft.com/office/powerpoint/2010/main" val="35980241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9642" y="476672"/>
            <a:ext cx="7848600" cy="4832092"/>
          </a:xfrm>
          <a:prstGeom prst="rect">
            <a:avLst/>
          </a:prstGeom>
        </p:spPr>
        <p:txBody>
          <a:bodyPr>
            <a:spAutoFit/>
          </a:bodyPr>
          <a:lstStyle/>
          <a:p>
            <a:pPr algn="ctr">
              <a:defRPr/>
            </a:pPr>
            <a:r>
              <a:rPr lang="en-GB" sz="4400" b="1" dirty="0">
                <a:solidFill>
                  <a:srgbClr val="002060"/>
                </a:solidFill>
                <a:latin typeface="Comic Sans MS" panose="030F0702030302020204" pitchFamily="66" charset="0"/>
                <a:cs typeface="Arial" charset="0"/>
              </a:rPr>
              <a:t>Year 6 SATs are during the week of… </a:t>
            </a:r>
          </a:p>
          <a:p>
            <a:pPr algn="ctr">
              <a:defRPr/>
            </a:pPr>
            <a:endParaRPr lang="en-GB" sz="4400" b="1" dirty="0">
              <a:solidFill>
                <a:srgbClr val="0070C0"/>
              </a:solidFill>
              <a:latin typeface="Comic Sans MS" panose="030F0702030302020204" pitchFamily="66" charset="0"/>
              <a:cs typeface="Arial" charset="0"/>
            </a:endParaRPr>
          </a:p>
          <a:p>
            <a:pPr algn="ctr">
              <a:defRPr/>
            </a:pPr>
            <a:r>
              <a:rPr lang="en-GB" sz="4400" b="1" dirty="0">
                <a:solidFill>
                  <a:srgbClr val="0070C0"/>
                </a:solidFill>
                <a:latin typeface="Comic Sans MS" panose="030F0702030302020204" pitchFamily="66" charset="0"/>
                <a:cs typeface="Arial" charset="0"/>
              </a:rPr>
              <a:t>Monday 11</a:t>
            </a:r>
            <a:r>
              <a:rPr lang="en-GB" sz="4400" b="1" baseline="30000" dirty="0">
                <a:solidFill>
                  <a:srgbClr val="0070C0"/>
                </a:solidFill>
                <a:latin typeface="Comic Sans MS" panose="030F0702030302020204" pitchFamily="66" charset="0"/>
                <a:cs typeface="Arial" charset="0"/>
              </a:rPr>
              <a:t>th </a:t>
            </a:r>
            <a:r>
              <a:rPr lang="en-GB" sz="4400" b="1" dirty="0">
                <a:solidFill>
                  <a:srgbClr val="0070C0"/>
                </a:solidFill>
                <a:latin typeface="Comic Sans MS" panose="030F0702030302020204" pitchFamily="66" charset="0"/>
                <a:cs typeface="Arial" charset="0"/>
              </a:rPr>
              <a:t>– Thursday 14</a:t>
            </a:r>
            <a:r>
              <a:rPr lang="en-GB" sz="4400" b="1" baseline="30000" dirty="0">
                <a:solidFill>
                  <a:srgbClr val="0070C0"/>
                </a:solidFill>
                <a:latin typeface="Comic Sans MS" panose="030F0702030302020204" pitchFamily="66" charset="0"/>
                <a:cs typeface="Arial" charset="0"/>
              </a:rPr>
              <a:t>th</a:t>
            </a:r>
            <a:r>
              <a:rPr lang="en-GB" sz="4400" b="1" dirty="0">
                <a:solidFill>
                  <a:srgbClr val="0070C0"/>
                </a:solidFill>
                <a:latin typeface="Comic Sans MS" panose="030F0702030302020204" pitchFamily="66" charset="0"/>
                <a:cs typeface="Arial" charset="0"/>
              </a:rPr>
              <a:t> May</a:t>
            </a:r>
          </a:p>
          <a:p>
            <a:pPr algn="ctr">
              <a:defRPr/>
            </a:pPr>
            <a:br>
              <a:rPr lang="en-GB" sz="2800" b="1" dirty="0">
                <a:solidFill>
                  <a:srgbClr val="002060"/>
                </a:solidFill>
                <a:latin typeface="Comic Sans MS" panose="030F0702030302020204" pitchFamily="66" charset="0"/>
                <a:cs typeface="Arial" charset="0"/>
              </a:rPr>
            </a:br>
            <a:r>
              <a:rPr lang="en-GB" sz="3000" b="1" dirty="0">
                <a:solidFill>
                  <a:srgbClr val="FF0000"/>
                </a:solidFill>
                <a:latin typeface="Comic Sans MS" panose="030F0702030302020204" pitchFamily="66" charset="0"/>
                <a:cs typeface="Arial" charset="0"/>
              </a:rPr>
              <a:t>No Year 6 absence during this week please (where possible).</a:t>
            </a:r>
          </a:p>
        </p:txBody>
      </p:sp>
    </p:spTree>
    <p:extLst>
      <p:ext uri="{BB962C8B-B14F-4D97-AF65-F5344CB8AC3E}">
        <p14:creationId xmlns:p14="http://schemas.microsoft.com/office/powerpoint/2010/main" val="338357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755984"/>
          </a:xfrm>
        </p:spPr>
        <p:txBody>
          <a:bodyPr>
            <a:normAutofit/>
          </a:bodyPr>
          <a:lstStyle/>
          <a:p>
            <a:pPr marL="109728" indent="0">
              <a:buNone/>
            </a:pPr>
            <a:endParaRPr lang="en-GB" dirty="0">
              <a:latin typeface="Comic Sans MS" panose="030F0702030302020204" pitchFamily="66" charset="0"/>
            </a:endParaRPr>
          </a:p>
          <a:p>
            <a:pPr marL="109728" indent="0">
              <a:buNone/>
            </a:pPr>
            <a:r>
              <a:rPr lang="en-GB" dirty="0">
                <a:latin typeface="Comic Sans MS" panose="030F0702030302020204" pitchFamily="66" charset="0"/>
              </a:rPr>
              <a:t>A scaled score of </a:t>
            </a:r>
            <a:r>
              <a:rPr lang="en-GB" b="1" dirty="0">
                <a:latin typeface="Comic Sans MS" panose="030F0702030302020204" pitchFamily="66" charset="0"/>
              </a:rPr>
              <a:t>100</a:t>
            </a:r>
            <a:r>
              <a:rPr lang="en-GB" dirty="0">
                <a:latin typeface="Comic Sans MS" panose="030F0702030302020204" pitchFamily="66" charset="0"/>
              </a:rPr>
              <a:t> or more means a child is working at the expected standard, whilst a score below </a:t>
            </a:r>
            <a:r>
              <a:rPr lang="en-GB" b="1" dirty="0">
                <a:latin typeface="Comic Sans MS" panose="030F0702030302020204" pitchFamily="66" charset="0"/>
              </a:rPr>
              <a:t>100 </a:t>
            </a:r>
            <a:r>
              <a:rPr lang="en-GB" dirty="0">
                <a:latin typeface="Comic Sans MS" panose="030F0702030302020204" pitchFamily="66" charset="0"/>
              </a:rPr>
              <a:t>indicates that a child hasn’t yet reached the government expected standard and is working towards this. The maximum score possible is </a:t>
            </a:r>
            <a:r>
              <a:rPr lang="en-GB" b="1" dirty="0">
                <a:latin typeface="Comic Sans MS" panose="030F0702030302020204" pitchFamily="66" charset="0"/>
              </a:rPr>
              <a:t>120 </a:t>
            </a:r>
            <a:r>
              <a:rPr lang="en-GB" dirty="0">
                <a:latin typeface="Comic Sans MS" panose="030F0702030302020204" pitchFamily="66" charset="0"/>
              </a:rPr>
              <a:t>and the minimum is </a:t>
            </a:r>
            <a:r>
              <a:rPr lang="en-GB" b="1" dirty="0">
                <a:latin typeface="Comic Sans MS" panose="030F0702030302020204" pitchFamily="66" charset="0"/>
              </a:rPr>
              <a:t>80</a:t>
            </a:r>
            <a:r>
              <a:rPr lang="en-GB" dirty="0">
                <a:latin typeface="Comic Sans MS" panose="030F0702030302020204" pitchFamily="66" charset="0"/>
              </a:rPr>
              <a:t>.</a:t>
            </a:r>
            <a:endParaRPr lang="en-GB" dirty="0">
              <a:solidFill>
                <a:srgbClr val="002060"/>
              </a:solidFill>
              <a:latin typeface="Comic Sans MS" panose="030F0702030302020204" pitchFamily="66" charset="0"/>
            </a:endParaRPr>
          </a:p>
        </p:txBody>
      </p:sp>
      <p:sp>
        <p:nvSpPr>
          <p:cNvPr id="3" name="Title 2"/>
          <p:cNvSpPr>
            <a:spLocks noGrp="1"/>
          </p:cNvSpPr>
          <p:nvPr>
            <p:ph type="title"/>
          </p:nvPr>
        </p:nvSpPr>
        <p:spPr/>
        <p:txBody>
          <a:bodyPr>
            <a:noAutofit/>
          </a:bodyPr>
          <a:lstStyle/>
          <a:p>
            <a:pPr algn="ctr"/>
            <a:r>
              <a:rPr lang="en-GB" sz="4000" dirty="0">
                <a:solidFill>
                  <a:srgbClr val="0070C0"/>
                </a:solidFill>
                <a:latin typeface="Comic Sans MS" panose="030F0702030302020204" pitchFamily="66" charset="0"/>
              </a:rPr>
              <a:t>What is expected by the end of KS2? </a:t>
            </a:r>
          </a:p>
        </p:txBody>
      </p:sp>
    </p:spTree>
    <p:extLst>
      <p:ext uri="{BB962C8B-B14F-4D97-AF65-F5344CB8AC3E}">
        <p14:creationId xmlns:p14="http://schemas.microsoft.com/office/powerpoint/2010/main" val="1253474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28800"/>
            <a:ext cx="8229600" cy="4378491"/>
          </a:xfrm>
        </p:spPr>
        <p:txBody>
          <a:bodyPr>
            <a:normAutofit fontScale="55000" lnSpcReduction="20000"/>
          </a:bodyPr>
          <a:lstStyle/>
          <a:p>
            <a:pPr marL="457200" indent="-457200">
              <a:buFont typeface="Wingdings" pitchFamily="2" charset="2"/>
              <a:buChar char="q"/>
              <a:defRPr/>
            </a:pPr>
            <a:r>
              <a:rPr lang="en-GB" sz="4000" dirty="0">
                <a:solidFill>
                  <a:srgbClr val="002060"/>
                </a:solidFill>
                <a:latin typeface="Comic Sans MS" panose="030F0702030302020204" pitchFamily="66" charset="0"/>
                <a:cs typeface="Arial" charset="0"/>
              </a:rPr>
              <a:t>Helping your child with their </a:t>
            </a:r>
            <a:r>
              <a:rPr lang="en-GB" sz="4000" dirty="0">
                <a:solidFill>
                  <a:srgbClr val="FF0000"/>
                </a:solidFill>
                <a:latin typeface="Comic Sans MS" panose="030F0702030302020204" pitchFamily="66" charset="0"/>
                <a:cs typeface="Arial" charset="0"/>
              </a:rPr>
              <a:t>homework</a:t>
            </a:r>
            <a:r>
              <a:rPr lang="en-GB" sz="4000" dirty="0">
                <a:solidFill>
                  <a:srgbClr val="002060"/>
                </a:solidFill>
                <a:latin typeface="Comic Sans MS" panose="030F0702030302020204" pitchFamily="66" charset="0"/>
                <a:cs typeface="Arial" charset="0"/>
              </a:rPr>
              <a:t>, hear them read and support them in learning their multiplication tables and spellings.</a:t>
            </a:r>
          </a:p>
          <a:p>
            <a:pPr marL="457200" indent="-457200">
              <a:buFont typeface="Wingdings" pitchFamily="2" charset="2"/>
              <a:buChar char="q"/>
              <a:defRPr/>
            </a:pPr>
            <a:endParaRPr lang="en-GB" sz="4000" dirty="0">
              <a:solidFill>
                <a:srgbClr val="002060"/>
              </a:solidFill>
              <a:latin typeface="Comic Sans MS" panose="030F0702030302020204" pitchFamily="66" charset="0"/>
              <a:cs typeface="Arial" charset="0"/>
            </a:endParaRPr>
          </a:p>
          <a:p>
            <a:pPr marL="457200" indent="-457200">
              <a:buFont typeface="Wingdings" pitchFamily="2" charset="2"/>
              <a:buChar char="q"/>
              <a:defRPr/>
            </a:pPr>
            <a:r>
              <a:rPr lang="en-GB" sz="4000" dirty="0">
                <a:solidFill>
                  <a:srgbClr val="002060"/>
                </a:solidFill>
                <a:latin typeface="Comic Sans MS" panose="030F0702030302020204" pitchFamily="66" charset="0"/>
                <a:cs typeface="Arial" charset="0"/>
              </a:rPr>
              <a:t>Make sure that your child has the correct equipment – black pen, pencil, ruler etc.</a:t>
            </a:r>
          </a:p>
          <a:p>
            <a:pPr marL="0" indent="0">
              <a:buNone/>
              <a:defRPr/>
            </a:pPr>
            <a:endParaRPr lang="en-GB" sz="4000" dirty="0">
              <a:solidFill>
                <a:srgbClr val="002060"/>
              </a:solidFill>
              <a:latin typeface="Comic Sans MS" panose="030F0702030302020204" pitchFamily="66" charset="0"/>
              <a:cs typeface="Arial" charset="0"/>
            </a:endParaRPr>
          </a:p>
          <a:p>
            <a:pPr marL="457200" indent="-457200">
              <a:buFont typeface="Wingdings" pitchFamily="2" charset="2"/>
              <a:buChar char="q"/>
              <a:defRPr/>
            </a:pPr>
            <a:r>
              <a:rPr lang="en-GB" sz="4000" dirty="0">
                <a:solidFill>
                  <a:srgbClr val="002060"/>
                </a:solidFill>
                <a:latin typeface="Comic Sans MS" panose="030F0702030302020204" pitchFamily="66" charset="0"/>
                <a:cs typeface="Arial" charset="0"/>
              </a:rPr>
              <a:t>Please ask your child how their mock tests went and if there is anything they would like to work on.</a:t>
            </a:r>
          </a:p>
          <a:p>
            <a:pPr marL="0" indent="0">
              <a:buNone/>
              <a:defRPr/>
            </a:pPr>
            <a:endParaRPr lang="en-GB" sz="4000" dirty="0">
              <a:solidFill>
                <a:srgbClr val="002060"/>
              </a:solidFill>
              <a:latin typeface="Comic Sans MS" panose="030F0702030302020204" pitchFamily="66" charset="0"/>
              <a:cs typeface="Arial" charset="0"/>
            </a:endParaRPr>
          </a:p>
          <a:p>
            <a:pPr marL="457200" indent="-457200">
              <a:buFont typeface="Wingdings" pitchFamily="2" charset="2"/>
              <a:buChar char="q"/>
              <a:defRPr/>
            </a:pPr>
            <a:r>
              <a:rPr lang="en-GB" sz="4000" dirty="0">
                <a:solidFill>
                  <a:srgbClr val="002060"/>
                </a:solidFill>
                <a:latin typeface="Comic Sans MS" panose="030F0702030302020204" pitchFamily="66" charset="0"/>
                <a:cs typeface="Arial" charset="0"/>
              </a:rPr>
              <a:t>Encourage your child to do their best.</a:t>
            </a:r>
          </a:p>
          <a:p>
            <a:pPr marL="0" indent="0">
              <a:buNone/>
              <a:defRPr/>
            </a:pPr>
            <a:endParaRPr lang="en-GB" sz="4000" dirty="0">
              <a:solidFill>
                <a:srgbClr val="002060"/>
              </a:solidFill>
              <a:latin typeface="Comic Sans MS" panose="030F0702030302020204" pitchFamily="66" charset="0"/>
              <a:cs typeface="Arial" charset="0"/>
            </a:endParaRPr>
          </a:p>
          <a:p>
            <a:pPr marL="457200" indent="-457200">
              <a:buFont typeface="Wingdings" pitchFamily="2" charset="2"/>
              <a:buChar char="q"/>
              <a:defRPr/>
            </a:pPr>
            <a:r>
              <a:rPr lang="en-GB" sz="4000" dirty="0">
                <a:solidFill>
                  <a:srgbClr val="002060"/>
                </a:solidFill>
                <a:latin typeface="Comic Sans MS" panose="030F0702030302020204" pitchFamily="66" charset="0"/>
                <a:cs typeface="Arial" charset="0"/>
              </a:rPr>
              <a:t>Ensure that your child sleeps well that week.</a:t>
            </a:r>
          </a:p>
          <a:p>
            <a:pPr marL="457200" indent="-457200">
              <a:buFont typeface="Wingdings" pitchFamily="2" charset="2"/>
              <a:buChar char="q"/>
              <a:defRPr/>
            </a:pPr>
            <a:endParaRPr lang="en-GB" sz="4000" dirty="0">
              <a:solidFill>
                <a:srgbClr val="002060"/>
              </a:solidFill>
              <a:latin typeface="Comic Sans MS" panose="030F0702030302020204" pitchFamily="66" charset="0"/>
              <a:cs typeface="Arial" charset="0"/>
            </a:endParaRPr>
          </a:p>
          <a:p>
            <a:endParaRPr lang="en-GB" dirty="0"/>
          </a:p>
        </p:txBody>
      </p:sp>
      <p:sp>
        <p:nvSpPr>
          <p:cNvPr id="3" name="Title 2"/>
          <p:cNvSpPr>
            <a:spLocks noGrp="1"/>
          </p:cNvSpPr>
          <p:nvPr>
            <p:ph type="title"/>
          </p:nvPr>
        </p:nvSpPr>
        <p:spPr/>
        <p:txBody>
          <a:bodyPr>
            <a:normAutofit fontScale="90000"/>
          </a:bodyPr>
          <a:lstStyle/>
          <a:p>
            <a:pPr algn="ctr"/>
            <a:r>
              <a:rPr lang="en-GB" sz="4400" dirty="0">
                <a:solidFill>
                  <a:srgbClr val="0070C0"/>
                </a:solidFill>
                <a:latin typeface="Comic Sans MS" panose="030F0702030302020204" pitchFamily="66" charset="0"/>
              </a:rPr>
              <a:t>Ensuring the best results for your child – parental support</a:t>
            </a:r>
            <a:endParaRPr lang="en-GB"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405600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09728" indent="0">
              <a:buNone/>
            </a:pPr>
            <a:r>
              <a:rPr lang="en-GB" dirty="0">
                <a:solidFill>
                  <a:srgbClr val="002060"/>
                </a:solidFill>
                <a:latin typeface="Comic Sans MS" panose="030F0702030302020204" pitchFamily="66" charset="0"/>
              </a:rPr>
              <a:t>Plenty is being done in school to prepare your child for the SATs tests, but encouraging them to go over key things at home may well give them that extra bit of confidence.</a:t>
            </a:r>
          </a:p>
          <a:p>
            <a:pPr marL="109728" indent="0">
              <a:buNone/>
            </a:pPr>
            <a:endParaRPr lang="en-GB" dirty="0">
              <a:solidFill>
                <a:srgbClr val="002060"/>
              </a:solidFill>
              <a:latin typeface="Comic Sans MS" panose="030F0702030302020204" pitchFamily="66" charset="0"/>
            </a:endParaRPr>
          </a:p>
          <a:p>
            <a:r>
              <a:rPr lang="en-GB" dirty="0">
                <a:solidFill>
                  <a:srgbClr val="002060"/>
                </a:solidFill>
                <a:latin typeface="Comic Sans MS" panose="030F0702030302020204" pitchFamily="66" charset="0"/>
              </a:rPr>
              <a:t>Post-its </a:t>
            </a:r>
          </a:p>
          <a:p>
            <a:r>
              <a:rPr lang="en-GB" dirty="0">
                <a:solidFill>
                  <a:srgbClr val="002060"/>
                </a:solidFill>
                <a:latin typeface="Comic Sans MS" panose="030F0702030302020204" pitchFamily="66" charset="0"/>
              </a:rPr>
              <a:t>Mind maps</a:t>
            </a:r>
          </a:p>
          <a:p>
            <a:r>
              <a:rPr lang="en-US" dirty="0">
                <a:solidFill>
                  <a:srgbClr val="002060"/>
                </a:solidFill>
                <a:latin typeface="Comic Sans MS" panose="030F0702030302020204" pitchFamily="66" charset="0"/>
              </a:rPr>
              <a:t>TT </a:t>
            </a:r>
            <a:r>
              <a:rPr lang="en-US" dirty="0" err="1">
                <a:solidFill>
                  <a:srgbClr val="002060"/>
                </a:solidFill>
                <a:latin typeface="Comic Sans MS" panose="030F0702030302020204" pitchFamily="66" charset="0"/>
              </a:rPr>
              <a:t>Rockstars</a:t>
            </a:r>
            <a:r>
              <a:rPr lang="en-US" dirty="0">
                <a:solidFill>
                  <a:srgbClr val="002060"/>
                </a:solidFill>
                <a:latin typeface="Comic Sans MS" panose="030F0702030302020204" pitchFamily="66" charset="0"/>
              </a:rPr>
              <a:t>, Spelling Shed, </a:t>
            </a:r>
          </a:p>
          <a:p>
            <a:pPr marL="109728" indent="0">
              <a:buNone/>
            </a:pPr>
            <a:r>
              <a:rPr lang="en-US" dirty="0">
                <a:solidFill>
                  <a:srgbClr val="002060"/>
                </a:solidFill>
                <a:latin typeface="Comic Sans MS" panose="030F0702030302020204" pitchFamily="66" charset="0"/>
              </a:rPr>
              <a:t>   SPaG.com, Freckle</a:t>
            </a:r>
            <a:endParaRPr lang="en-GB" dirty="0">
              <a:solidFill>
                <a:srgbClr val="002060"/>
              </a:solidFill>
              <a:latin typeface="Comic Sans MS" panose="030F0702030302020204" pitchFamily="66" charset="0"/>
            </a:endParaRPr>
          </a:p>
          <a:p>
            <a:r>
              <a:rPr lang="en-GB" dirty="0">
                <a:solidFill>
                  <a:srgbClr val="002060"/>
                </a:solidFill>
                <a:latin typeface="Comic Sans MS" panose="030F0702030302020204" pitchFamily="66" charset="0"/>
              </a:rPr>
              <a:t>Revision booklets/resources (CGP)</a:t>
            </a:r>
          </a:p>
          <a:p>
            <a:r>
              <a:rPr lang="en-GB" dirty="0">
                <a:solidFill>
                  <a:srgbClr val="002060"/>
                </a:solidFill>
                <a:latin typeface="Comic Sans MS" panose="030F0702030302020204" pitchFamily="66" charset="0"/>
              </a:rPr>
              <a:t>On-line games (e.g. BBC Bitesize etc.)</a:t>
            </a:r>
          </a:p>
          <a:p>
            <a:r>
              <a:rPr lang="en-GB" dirty="0">
                <a:solidFill>
                  <a:srgbClr val="002060"/>
                </a:solidFill>
                <a:latin typeface="Comic Sans MS" panose="030F0702030302020204" pitchFamily="66" charset="0"/>
              </a:rPr>
              <a:t>Get them to, ‘be the teacher!’</a:t>
            </a:r>
          </a:p>
        </p:txBody>
      </p:sp>
      <p:sp>
        <p:nvSpPr>
          <p:cNvPr id="3" name="Title 2"/>
          <p:cNvSpPr>
            <a:spLocks noGrp="1"/>
          </p:cNvSpPr>
          <p:nvPr>
            <p:ph type="title"/>
          </p:nvPr>
        </p:nvSpPr>
        <p:spPr/>
        <p:txBody>
          <a:bodyPr>
            <a:normAutofit fontScale="90000"/>
          </a:bodyPr>
          <a:lstStyle/>
          <a:p>
            <a:pPr algn="ctr"/>
            <a:r>
              <a:rPr lang="en-GB" dirty="0">
                <a:solidFill>
                  <a:srgbClr val="0070C0"/>
                </a:solidFill>
                <a:latin typeface="Comic Sans MS" panose="030F0702030302020204" pitchFamily="66" charset="0"/>
              </a:rPr>
              <a:t>Preparing for the tests: Revision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660141"/>
            <a:ext cx="3034680" cy="1822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6673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B2457D5-5C6F-488C-B2A1-3B1DD4B264FA}"/>
              </a:ext>
            </a:extLst>
          </p:cNvPr>
          <p:cNvPicPr>
            <a:picLocks noGrp="1" noChangeAspect="1"/>
          </p:cNvPicPr>
          <p:nvPr>
            <p:ph idx="1"/>
          </p:nvPr>
        </p:nvPicPr>
        <p:blipFill>
          <a:blip r:embed="rId2"/>
          <a:stretch>
            <a:fillRect/>
          </a:stretch>
        </p:blipFill>
        <p:spPr>
          <a:xfrm>
            <a:off x="5494865" y="1052736"/>
            <a:ext cx="4021760" cy="4431621"/>
          </a:xfrm>
          <a:prstGeom prst="rect">
            <a:avLst/>
          </a:prstGeom>
        </p:spPr>
      </p:pic>
      <p:sp>
        <p:nvSpPr>
          <p:cNvPr id="3" name="Title 2">
            <a:extLst>
              <a:ext uri="{FF2B5EF4-FFF2-40B4-BE49-F238E27FC236}">
                <a16:creationId xmlns:a16="http://schemas.microsoft.com/office/drawing/2014/main" id="{FC9F6EE8-41BD-4914-A7EA-62299CE42282}"/>
              </a:ext>
            </a:extLst>
          </p:cNvPr>
          <p:cNvSpPr>
            <a:spLocks noGrp="1"/>
          </p:cNvSpPr>
          <p:nvPr>
            <p:ph type="title"/>
          </p:nvPr>
        </p:nvSpPr>
        <p:spPr>
          <a:xfrm>
            <a:off x="457199" y="692696"/>
            <a:ext cx="8229600" cy="1143000"/>
          </a:xfrm>
        </p:spPr>
        <p:txBody>
          <a:bodyPr>
            <a:noAutofit/>
          </a:bodyPr>
          <a:lstStyle/>
          <a:p>
            <a:r>
              <a:rPr lang="en-GB" sz="3000" dirty="0">
                <a:solidFill>
                  <a:srgbClr val="FF0000"/>
                </a:solidFill>
                <a:effectLst/>
                <a:latin typeface="Comic Sans MS" panose="030F0702030302020204" pitchFamily="66" charset="0"/>
              </a:rPr>
              <a:t>Complete KS2 Maths and English 10-Minute Test SAT Buster Book 1 Bundle (for the 2026 tests)</a:t>
            </a:r>
            <a:br>
              <a:rPr lang="en-GB" sz="3000" dirty="0">
                <a:solidFill>
                  <a:srgbClr val="FF0000"/>
                </a:solidFill>
                <a:effectLst/>
                <a:latin typeface="Comic Sans MS" panose="030F0702030302020204" pitchFamily="66" charset="0"/>
              </a:rPr>
            </a:br>
            <a:endParaRPr lang="en-GB" sz="30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C9DE1204-B85F-4317-A7EC-9C2318ED5884}"/>
              </a:ext>
            </a:extLst>
          </p:cNvPr>
          <p:cNvPicPr>
            <a:picLocks noChangeAspect="1"/>
          </p:cNvPicPr>
          <p:nvPr/>
        </p:nvPicPr>
        <p:blipFill>
          <a:blip r:embed="rId3"/>
          <a:stretch>
            <a:fillRect/>
          </a:stretch>
        </p:blipFill>
        <p:spPr>
          <a:xfrm rot="20945463">
            <a:off x="264123" y="2009863"/>
            <a:ext cx="2370447" cy="3017616"/>
          </a:xfrm>
          <a:prstGeom prst="rect">
            <a:avLst/>
          </a:prstGeom>
        </p:spPr>
      </p:pic>
      <p:pic>
        <p:nvPicPr>
          <p:cNvPr id="7" name="Picture 6">
            <a:extLst>
              <a:ext uri="{FF2B5EF4-FFF2-40B4-BE49-F238E27FC236}">
                <a16:creationId xmlns:a16="http://schemas.microsoft.com/office/drawing/2014/main" id="{4901EE39-2989-4E05-AAFD-59ADAF52CED8}"/>
              </a:ext>
            </a:extLst>
          </p:cNvPr>
          <p:cNvPicPr>
            <a:picLocks noChangeAspect="1"/>
          </p:cNvPicPr>
          <p:nvPr/>
        </p:nvPicPr>
        <p:blipFill>
          <a:blip r:embed="rId4"/>
          <a:stretch>
            <a:fillRect/>
          </a:stretch>
        </p:blipFill>
        <p:spPr>
          <a:xfrm rot="473991">
            <a:off x="2153886" y="2336567"/>
            <a:ext cx="2115323" cy="2879472"/>
          </a:xfrm>
          <a:prstGeom prst="rect">
            <a:avLst/>
          </a:prstGeom>
        </p:spPr>
      </p:pic>
      <p:pic>
        <p:nvPicPr>
          <p:cNvPr id="8" name="Picture 7">
            <a:extLst>
              <a:ext uri="{FF2B5EF4-FFF2-40B4-BE49-F238E27FC236}">
                <a16:creationId xmlns:a16="http://schemas.microsoft.com/office/drawing/2014/main" id="{43F882B9-A4F6-448E-8723-A4C71A53BC02}"/>
              </a:ext>
            </a:extLst>
          </p:cNvPr>
          <p:cNvPicPr>
            <a:picLocks noChangeAspect="1"/>
          </p:cNvPicPr>
          <p:nvPr/>
        </p:nvPicPr>
        <p:blipFill>
          <a:blip r:embed="rId5"/>
          <a:stretch>
            <a:fillRect/>
          </a:stretch>
        </p:blipFill>
        <p:spPr>
          <a:xfrm rot="20980685">
            <a:off x="3861680" y="2566179"/>
            <a:ext cx="2256686" cy="2835884"/>
          </a:xfrm>
          <a:prstGeom prst="rect">
            <a:avLst/>
          </a:prstGeom>
        </p:spPr>
      </p:pic>
    </p:spTree>
    <p:extLst>
      <p:ext uri="{BB962C8B-B14F-4D97-AF65-F5344CB8AC3E}">
        <p14:creationId xmlns:p14="http://schemas.microsoft.com/office/powerpoint/2010/main" val="4084449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C432D86-C853-4CA8-8AAC-C94B800D46BD}"/>
              </a:ext>
            </a:extLst>
          </p:cNvPr>
          <p:cNvPicPr>
            <a:picLocks noGrp="1" noChangeAspect="1"/>
          </p:cNvPicPr>
          <p:nvPr>
            <p:ph idx="1"/>
          </p:nvPr>
        </p:nvPicPr>
        <p:blipFill>
          <a:blip r:embed="rId2"/>
          <a:stretch>
            <a:fillRect/>
          </a:stretch>
        </p:blipFill>
        <p:spPr>
          <a:xfrm>
            <a:off x="179512" y="1124744"/>
            <a:ext cx="2038350" cy="2895600"/>
          </a:xfrm>
          <a:prstGeom prst="rect">
            <a:avLst/>
          </a:prstGeom>
        </p:spPr>
      </p:pic>
      <p:sp>
        <p:nvSpPr>
          <p:cNvPr id="3" name="Title 2">
            <a:extLst>
              <a:ext uri="{FF2B5EF4-FFF2-40B4-BE49-F238E27FC236}">
                <a16:creationId xmlns:a16="http://schemas.microsoft.com/office/drawing/2014/main" id="{9D6B9182-53D1-457B-A7C7-7797686270A1}"/>
              </a:ext>
            </a:extLst>
          </p:cNvPr>
          <p:cNvSpPr>
            <a:spLocks noGrp="1"/>
          </p:cNvSpPr>
          <p:nvPr>
            <p:ph type="title"/>
          </p:nvPr>
        </p:nvSpPr>
        <p:spPr/>
        <p:txBody>
          <a:bodyPr/>
          <a:lstStyle/>
          <a:p>
            <a:pPr algn="ctr"/>
            <a:r>
              <a:rPr lang="en-GB" dirty="0">
                <a:solidFill>
                  <a:srgbClr val="FF0000"/>
                </a:solidFill>
              </a:rPr>
              <a:t>https://www.cgpbooks.co.uk/</a:t>
            </a:r>
          </a:p>
        </p:txBody>
      </p:sp>
      <p:pic>
        <p:nvPicPr>
          <p:cNvPr id="5" name="Picture 4">
            <a:extLst>
              <a:ext uri="{FF2B5EF4-FFF2-40B4-BE49-F238E27FC236}">
                <a16:creationId xmlns:a16="http://schemas.microsoft.com/office/drawing/2014/main" id="{FA7A90D4-BBB7-4E04-9E15-697C4B660BCA}"/>
              </a:ext>
            </a:extLst>
          </p:cNvPr>
          <p:cNvPicPr>
            <a:picLocks noChangeAspect="1"/>
          </p:cNvPicPr>
          <p:nvPr/>
        </p:nvPicPr>
        <p:blipFill>
          <a:blip r:embed="rId3"/>
          <a:stretch>
            <a:fillRect/>
          </a:stretch>
        </p:blipFill>
        <p:spPr>
          <a:xfrm>
            <a:off x="1198687" y="2267744"/>
            <a:ext cx="2219325" cy="2857500"/>
          </a:xfrm>
          <a:prstGeom prst="rect">
            <a:avLst/>
          </a:prstGeom>
        </p:spPr>
      </p:pic>
      <p:sp>
        <p:nvSpPr>
          <p:cNvPr id="6" name="TextBox 5">
            <a:extLst>
              <a:ext uri="{FF2B5EF4-FFF2-40B4-BE49-F238E27FC236}">
                <a16:creationId xmlns:a16="http://schemas.microsoft.com/office/drawing/2014/main" id="{484C697E-9BB2-4CDD-9E43-CCC2FBBE80F2}"/>
              </a:ext>
            </a:extLst>
          </p:cNvPr>
          <p:cNvSpPr txBox="1"/>
          <p:nvPr/>
        </p:nvSpPr>
        <p:spPr>
          <a:xfrm>
            <a:off x="2087427" y="1546513"/>
            <a:ext cx="1477838" cy="646331"/>
          </a:xfrm>
          <a:prstGeom prst="rect">
            <a:avLst/>
          </a:prstGeom>
          <a:noFill/>
        </p:spPr>
        <p:txBody>
          <a:bodyPr wrap="square" rtlCol="0">
            <a:spAutoFit/>
          </a:bodyPr>
          <a:lstStyle/>
          <a:p>
            <a:pPr algn="ctr"/>
            <a:r>
              <a:rPr lang="en-GB" dirty="0">
                <a:latin typeface="Comic Sans MS" panose="030F0702030302020204" pitchFamily="66" charset="0"/>
              </a:rPr>
              <a:t>£7.08 each + VAT</a:t>
            </a:r>
          </a:p>
        </p:txBody>
      </p:sp>
      <p:pic>
        <p:nvPicPr>
          <p:cNvPr id="7" name="Picture 6">
            <a:extLst>
              <a:ext uri="{FF2B5EF4-FFF2-40B4-BE49-F238E27FC236}">
                <a16:creationId xmlns:a16="http://schemas.microsoft.com/office/drawing/2014/main" id="{A471ABCF-5046-41AC-A01F-763C427D2556}"/>
              </a:ext>
            </a:extLst>
          </p:cNvPr>
          <p:cNvPicPr>
            <a:picLocks noChangeAspect="1"/>
          </p:cNvPicPr>
          <p:nvPr/>
        </p:nvPicPr>
        <p:blipFill>
          <a:blip r:embed="rId4"/>
          <a:stretch>
            <a:fillRect/>
          </a:stretch>
        </p:blipFill>
        <p:spPr>
          <a:xfrm>
            <a:off x="6228184" y="1268760"/>
            <a:ext cx="2371725" cy="3143250"/>
          </a:xfrm>
          <a:prstGeom prst="rect">
            <a:avLst/>
          </a:prstGeom>
        </p:spPr>
      </p:pic>
      <p:pic>
        <p:nvPicPr>
          <p:cNvPr id="8" name="Picture 7">
            <a:extLst>
              <a:ext uri="{FF2B5EF4-FFF2-40B4-BE49-F238E27FC236}">
                <a16:creationId xmlns:a16="http://schemas.microsoft.com/office/drawing/2014/main" id="{88FF0F1A-13DD-401E-BE80-45DF7736B8A7}"/>
              </a:ext>
            </a:extLst>
          </p:cNvPr>
          <p:cNvPicPr>
            <a:picLocks noChangeAspect="1"/>
          </p:cNvPicPr>
          <p:nvPr/>
        </p:nvPicPr>
        <p:blipFill>
          <a:blip r:embed="rId5"/>
          <a:stretch>
            <a:fillRect/>
          </a:stretch>
        </p:blipFill>
        <p:spPr>
          <a:xfrm>
            <a:off x="5204830" y="2840385"/>
            <a:ext cx="2286000" cy="3143250"/>
          </a:xfrm>
          <a:prstGeom prst="rect">
            <a:avLst/>
          </a:prstGeom>
        </p:spPr>
      </p:pic>
      <p:sp>
        <p:nvSpPr>
          <p:cNvPr id="9" name="TextBox 8">
            <a:extLst>
              <a:ext uri="{FF2B5EF4-FFF2-40B4-BE49-F238E27FC236}">
                <a16:creationId xmlns:a16="http://schemas.microsoft.com/office/drawing/2014/main" id="{397D67F7-D71F-4CD2-B754-F6E104356D01}"/>
              </a:ext>
            </a:extLst>
          </p:cNvPr>
          <p:cNvSpPr txBox="1"/>
          <p:nvPr/>
        </p:nvSpPr>
        <p:spPr>
          <a:xfrm>
            <a:off x="4860032" y="1849725"/>
            <a:ext cx="1368152" cy="646331"/>
          </a:xfrm>
          <a:prstGeom prst="rect">
            <a:avLst/>
          </a:prstGeom>
          <a:noFill/>
        </p:spPr>
        <p:txBody>
          <a:bodyPr wrap="square" rtlCol="0">
            <a:spAutoFit/>
          </a:bodyPr>
          <a:lstStyle/>
          <a:p>
            <a:pPr algn="ctr"/>
            <a:r>
              <a:rPr lang="en-GB" dirty="0">
                <a:latin typeface="Comic Sans MS" panose="030F0702030302020204" pitchFamily="66" charset="0"/>
              </a:rPr>
              <a:t>£6.50 + VAT</a:t>
            </a:r>
          </a:p>
        </p:txBody>
      </p:sp>
      <p:sp>
        <p:nvSpPr>
          <p:cNvPr id="10" name="TextBox 9">
            <a:extLst>
              <a:ext uri="{FF2B5EF4-FFF2-40B4-BE49-F238E27FC236}">
                <a16:creationId xmlns:a16="http://schemas.microsoft.com/office/drawing/2014/main" id="{39C0DD82-E06A-4866-9ED0-79A9DB649D45}"/>
              </a:ext>
            </a:extLst>
          </p:cNvPr>
          <p:cNvSpPr txBox="1"/>
          <p:nvPr/>
        </p:nvSpPr>
        <p:spPr>
          <a:xfrm>
            <a:off x="971600" y="5373216"/>
            <a:ext cx="4032448" cy="646331"/>
          </a:xfrm>
          <a:prstGeom prst="rect">
            <a:avLst/>
          </a:prstGeom>
          <a:noFill/>
        </p:spPr>
        <p:txBody>
          <a:bodyPr wrap="square" rtlCol="0">
            <a:spAutoFit/>
          </a:bodyPr>
          <a:lstStyle/>
          <a:p>
            <a:r>
              <a:rPr lang="en-GB" b="1" dirty="0">
                <a:latin typeface="Comic Sans MS" panose="030F0702030302020204" pitchFamily="66" charset="0"/>
              </a:rPr>
              <a:t>CGP SATs Revision material are also available on Amazon.</a:t>
            </a:r>
          </a:p>
        </p:txBody>
      </p:sp>
    </p:spTree>
    <p:extLst>
      <p:ext uri="{BB962C8B-B14F-4D97-AF65-F5344CB8AC3E}">
        <p14:creationId xmlns:p14="http://schemas.microsoft.com/office/powerpoint/2010/main" val="8037263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D35145-6AB3-47D2-9AC7-10CD03A37D9F}"/>
              </a:ext>
            </a:extLst>
          </p:cNvPr>
          <p:cNvSpPr>
            <a:spLocks noGrp="1"/>
          </p:cNvSpPr>
          <p:nvPr>
            <p:ph type="title"/>
          </p:nvPr>
        </p:nvSpPr>
        <p:spPr/>
        <p:txBody>
          <a:bodyPr/>
          <a:lstStyle/>
          <a:p>
            <a:pPr algn="ctr"/>
            <a:r>
              <a:rPr lang="en-US" dirty="0">
                <a:latin typeface="Comic Sans MS" panose="030F0702030302020204" pitchFamily="66" charset="0"/>
              </a:rPr>
              <a:t>Resources</a:t>
            </a: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97962B2A-8EFD-45A7-A6CC-DF71D265AC01}"/>
              </a:ext>
            </a:extLst>
          </p:cNvPr>
          <p:cNvPicPr>
            <a:picLocks noChangeAspect="1"/>
          </p:cNvPicPr>
          <p:nvPr/>
        </p:nvPicPr>
        <p:blipFill>
          <a:blip r:embed="rId2"/>
          <a:stretch>
            <a:fillRect/>
          </a:stretch>
        </p:blipFill>
        <p:spPr>
          <a:xfrm>
            <a:off x="0" y="1417637"/>
            <a:ext cx="4911783" cy="3451523"/>
          </a:xfrm>
          <a:prstGeom prst="rect">
            <a:avLst/>
          </a:prstGeom>
        </p:spPr>
      </p:pic>
      <p:sp>
        <p:nvSpPr>
          <p:cNvPr id="5" name="TextBox 4">
            <a:extLst>
              <a:ext uri="{FF2B5EF4-FFF2-40B4-BE49-F238E27FC236}">
                <a16:creationId xmlns:a16="http://schemas.microsoft.com/office/drawing/2014/main" id="{582251F3-8E70-452F-9A17-5158EFB74E5B}"/>
              </a:ext>
            </a:extLst>
          </p:cNvPr>
          <p:cNvSpPr txBox="1"/>
          <p:nvPr/>
        </p:nvSpPr>
        <p:spPr>
          <a:xfrm>
            <a:off x="3491880" y="5085471"/>
            <a:ext cx="4613764" cy="1477328"/>
          </a:xfrm>
          <a:prstGeom prst="rect">
            <a:avLst/>
          </a:prstGeom>
          <a:noFill/>
        </p:spPr>
        <p:txBody>
          <a:bodyPr wrap="none" rtlCol="0">
            <a:spAutoFit/>
          </a:bodyPr>
          <a:lstStyle/>
          <a:p>
            <a:pPr marL="285750" indent="-285750">
              <a:buFont typeface="Arial" panose="020B0604020202020204" pitchFamily="34" charset="0"/>
              <a:buChar char="•"/>
            </a:pPr>
            <a:r>
              <a:rPr lang="en-GB" dirty="0"/>
              <a:t>SPAG roadmap </a:t>
            </a:r>
          </a:p>
          <a:p>
            <a:endParaRPr lang="en-GB" dirty="0"/>
          </a:p>
          <a:p>
            <a:pPr marL="285750" indent="-285750">
              <a:buFont typeface="Arial" panose="020B0604020202020204" pitchFamily="34" charset="0"/>
              <a:buChar char="•"/>
            </a:pPr>
            <a:r>
              <a:rPr lang="en-GB" dirty="0"/>
              <a:t>Maths vocabulary pack</a:t>
            </a:r>
          </a:p>
          <a:p>
            <a:endParaRPr lang="en-GB" dirty="0"/>
          </a:p>
          <a:p>
            <a:pPr marL="285750" indent="-285750">
              <a:buFont typeface="Arial" panose="020B0604020202020204" pitchFamily="34" charset="0"/>
              <a:buChar char="•"/>
            </a:pPr>
            <a:r>
              <a:rPr lang="en-GB" dirty="0"/>
              <a:t>Parent and carer information booklet</a:t>
            </a:r>
          </a:p>
        </p:txBody>
      </p:sp>
    </p:spTree>
    <p:extLst>
      <p:ext uri="{BB962C8B-B14F-4D97-AF65-F5344CB8AC3E}">
        <p14:creationId xmlns:p14="http://schemas.microsoft.com/office/powerpoint/2010/main" val="1308289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9713" y="188913"/>
            <a:ext cx="7921625" cy="1322387"/>
          </a:xfrm>
          <a:prstGeom prst="rect">
            <a:avLst/>
          </a:prstGeom>
          <a:noFill/>
        </p:spPr>
        <p:txBody>
          <a:bodyPr>
            <a:spAutoFit/>
          </a:bodyPr>
          <a:lstStyle/>
          <a:p>
            <a:pPr algn="ctr">
              <a:defRPr/>
            </a:pPr>
            <a:r>
              <a:rPr lang="en-GB" sz="4000" b="1" dirty="0">
                <a:solidFill>
                  <a:srgbClr val="0070C0"/>
                </a:solidFill>
                <a:latin typeface="Comic Sans MS" panose="030F0702030302020204" pitchFamily="66" charset="0"/>
                <a:cs typeface="Arial" charset="0"/>
              </a:rPr>
              <a:t>Ensuring the best results for your child – school support</a:t>
            </a:r>
          </a:p>
        </p:txBody>
      </p:sp>
      <p:sp>
        <p:nvSpPr>
          <p:cNvPr id="3" name="TextBox 2"/>
          <p:cNvSpPr txBox="1"/>
          <p:nvPr/>
        </p:nvSpPr>
        <p:spPr>
          <a:xfrm>
            <a:off x="179512" y="1628800"/>
            <a:ext cx="8712968" cy="4401205"/>
          </a:xfrm>
          <a:prstGeom prst="rect">
            <a:avLst/>
          </a:prstGeom>
          <a:noFill/>
        </p:spPr>
        <p:txBody>
          <a:bodyPr wrap="square">
            <a:spAutoFit/>
          </a:bodyPr>
          <a:lstStyle/>
          <a:p>
            <a:pPr marL="457200" indent="-457200">
              <a:buFont typeface="Wingdings" pitchFamily="2" charset="2"/>
              <a:buChar char="q"/>
              <a:defRPr/>
            </a:pPr>
            <a:r>
              <a:rPr lang="en-GB" sz="2400" dirty="0">
                <a:solidFill>
                  <a:srgbClr val="002060"/>
                </a:solidFill>
                <a:latin typeface="Comic Sans MS" panose="030F0702030302020204" pitchFamily="66" charset="0"/>
                <a:cs typeface="Arial" charset="0"/>
              </a:rPr>
              <a:t>The Year 6 children will have had numerous practice assessment weeks allowing them to feel more confident when it comes to the actual tests</a:t>
            </a:r>
          </a:p>
          <a:p>
            <a:pPr marL="457200" indent="-457200">
              <a:buFont typeface="Wingdings" pitchFamily="2" charset="2"/>
              <a:buChar char="q"/>
              <a:defRPr/>
            </a:pPr>
            <a:endParaRPr lang="en-GB" sz="2400" dirty="0">
              <a:solidFill>
                <a:srgbClr val="002060"/>
              </a:solidFill>
              <a:latin typeface="Comic Sans MS" panose="030F0702030302020204" pitchFamily="66" charset="0"/>
              <a:cs typeface="Arial" charset="0"/>
            </a:endParaRPr>
          </a:p>
          <a:p>
            <a:pPr marL="457200" indent="-457200">
              <a:buFont typeface="Wingdings" pitchFamily="2" charset="2"/>
              <a:buChar char="q"/>
              <a:defRPr/>
            </a:pPr>
            <a:r>
              <a:rPr lang="en-GB" sz="2400" dirty="0">
                <a:solidFill>
                  <a:srgbClr val="002060"/>
                </a:solidFill>
                <a:latin typeface="Comic Sans MS" panose="030F0702030302020204" pitchFamily="66" charset="0"/>
                <a:cs typeface="Arial" charset="0"/>
              </a:rPr>
              <a:t>Free snack for each child in Year 6 during the Revision Lessons prior to the tests during SATs Week.</a:t>
            </a:r>
          </a:p>
          <a:p>
            <a:pPr marL="457200" indent="-457200">
              <a:buFont typeface="Wingdings" pitchFamily="2" charset="2"/>
              <a:buChar char="q"/>
              <a:defRPr/>
            </a:pPr>
            <a:endParaRPr lang="en-GB" sz="2400" dirty="0">
              <a:solidFill>
                <a:srgbClr val="002060"/>
              </a:solidFill>
              <a:latin typeface="Comic Sans MS" panose="030F0702030302020204" pitchFamily="66" charset="0"/>
              <a:cs typeface="Arial" charset="0"/>
            </a:endParaRPr>
          </a:p>
          <a:p>
            <a:pPr marL="457200" indent="-457200">
              <a:buFont typeface="Wingdings" pitchFamily="2" charset="2"/>
              <a:buChar char="q"/>
              <a:defRPr/>
            </a:pPr>
            <a:r>
              <a:rPr lang="en-GB" sz="2400" dirty="0">
                <a:solidFill>
                  <a:srgbClr val="002060"/>
                </a:solidFill>
                <a:latin typeface="Comic Sans MS" panose="030F0702030302020204" pitchFamily="66" charset="0"/>
                <a:cs typeface="Arial" charset="0"/>
              </a:rPr>
              <a:t>Pastoral support for pupils who may feel the pressure in the lead up to the tests.</a:t>
            </a:r>
          </a:p>
          <a:p>
            <a:pPr>
              <a:defRPr/>
            </a:pPr>
            <a:endParaRPr lang="en-GB" sz="2400" dirty="0">
              <a:solidFill>
                <a:srgbClr val="002060"/>
              </a:solidFill>
              <a:latin typeface="Comic Sans MS" panose="030F0702030302020204" pitchFamily="66" charset="0"/>
              <a:cs typeface="Arial" charset="0"/>
            </a:endParaRPr>
          </a:p>
          <a:p>
            <a:pPr marL="457200" indent="-457200">
              <a:buFont typeface="Wingdings" pitchFamily="2" charset="2"/>
              <a:buChar char="q"/>
              <a:defRPr/>
            </a:pPr>
            <a:r>
              <a:rPr lang="en-GB" sz="2400" dirty="0">
                <a:solidFill>
                  <a:srgbClr val="002060"/>
                </a:solidFill>
                <a:latin typeface="Comic Sans MS" panose="030F0702030302020204" pitchFamily="66" charset="0"/>
                <a:cs typeface="Arial" charset="0"/>
              </a:rPr>
              <a:t>Tests will take place in familiar environments.</a:t>
            </a:r>
          </a:p>
          <a:p>
            <a:pPr marL="457200" indent="-457200">
              <a:buFont typeface="Wingdings" pitchFamily="2" charset="2"/>
              <a:buChar char="q"/>
              <a:defRPr/>
            </a:pPr>
            <a:endParaRPr lang="en-GB" sz="1600" dirty="0">
              <a:solidFill>
                <a:srgbClr val="002060"/>
              </a:solidFill>
              <a:latin typeface="+mj-lt"/>
              <a:cs typeface="Arial" charset="0"/>
            </a:endParaRPr>
          </a:p>
        </p:txBody>
      </p:sp>
    </p:spTree>
    <p:extLst>
      <p:ext uri="{BB962C8B-B14F-4D97-AF65-F5344CB8AC3E}">
        <p14:creationId xmlns:p14="http://schemas.microsoft.com/office/powerpoint/2010/main" val="2463139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332656"/>
            <a:ext cx="7920880" cy="1323439"/>
          </a:xfrm>
          <a:prstGeom prst="rect">
            <a:avLst/>
          </a:prstGeom>
        </p:spPr>
        <p:txBody>
          <a:bodyPr wrap="square">
            <a:spAutoFit/>
          </a:bodyPr>
          <a:lstStyle/>
          <a:p>
            <a:pPr algn="ctr">
              <a:defRPr/>
            </a:pPr>
            <a:r>
              <a:rPr lang="en-GB" sz="4000" b="1" dirty="0">
                <a:solidFill>
                  <a:srgbClr val="0070C0"/>
                </a:solidFill>
                <a:latin typeface="Comic Sans MS" panose="030F0702030302020204" pitchFamily="66" charset="0"/>
                <a:cs typeface="Arial" charset="0"/>
              </a:rPr>
              <a:t>Ensuring the best results for your child – school support</a:t>
            </a:r>
          </a:p>
        </p:txBody>
      </p:sp>
      <p:sp>
        <p:nvSpPr>
          <p:cNvPr id="3" name="TextBox 2"/>
          <p:cNvSpPr txBox="1"/>
          <p:nvPr/>
        </p:nvSpPr>
        <p:spPr>
          <a:xfrm>
            <a:off x="251520" y="1658264"/>
            <a:ext cx="8640960" cy="4893647"/>
          </a:xfrm>
          <a:prstGeom prst="rect">
            <a:avLst/>
          </a:prstGeom>
          <a:noFill/>
        </p:spPr>
        <p:txBody>
          <a:bodyPr wrap="square" rtlCol="0">
            <a:spAutoFit/>
          </a:bodyPr>
          <a:lstStyle/>
          <a:p>
            <a:pPr marL="285750" indent="-285750">
              <a:buFont typeface="Wingdings" panose="05000000000000000000" pitchFamily="2" charset="2"/>
              <a:buChar char="q"/>
            </a:pPr>
            <a:r>
              <a:rPr lang="en-GB" sz="2400" dirty="0">
                <a:solidFill>
                  <a:srgbClr val="002060"/>
                </a:solidFill>
                <a:latin typeface="Comic Sans MS" panose="030F0702030302020204" pitchFamily="66" charset="0"/>
              </a:rPr>
              <a:t>Each child will be treated as an individual</a:t>
            </a:r>
          </a:p>
          <a:p>
            <a:endParaRPr lang="en-GB" sz="2400" dirty="0">
              <a:solidFill>
                <a:srgbClr val="002060"/>
              </a:solidFill>
              <a:latin typeface="Comic Sans MS" panose="030F0702030302020204" pitchFamily="66" charset="0"/>
            </a:endParaRPr>
          </a:p>
          <a:p>
            <a:pPr marL="285750" indent="-285750">
              <a:buFont typeface="Wingdings" panose="05000000000000000000" pitchFamily="2" charset="2"/>
              <a:buChar char="q"/>
            </a:pPr>
            <a:r>
              <a:rPr lang="en-GB" sz="2400" dirty="0">
                <a:solidFill>
                  <a:srgbClr val="002060"/>
                </a:solidFill>
                <a:latin typeface="Comic Sans MS" panose="030F0702030302020204" pitchFamily="66" charset="0"/>
              </a:rPr>
              <a:t>Programmes of support have already been put in place – </a:t>
            </a:r>
            <a:r>
              <a:rPr lang="en-GB" sz="2400" dirty="0">
                <a:solidFill>
                  <a:srgbClr val="FF0000"/>
                </a:solidFill>
                <a:latin typeface="Comic Sans MS" panose="030F0702030302020204" pitchFamily="66" charset="0"/>
              </a:rPr>
              <a:t>Interventions</a:t>
            </a:r>
            <a:r>
              <a:rPr lang="en-GB" sz="2400" dirty="0">
                <a:solidFill>
                  <a:srgbClr val="002060"/>
                </a:solidFill>
                <a:latin typeface="Comic Sans MS" panose="030F0702030302020204" pitchFamily="66" charset="0"/>
              </a:rPr>
              <a:t> and </a:t>
            </a:r>
            <a:r>
              <a:rPr lang="en-GB" sz="2400" dirty="0">
                <a:solidFill>
                  <a:srgbClr val="FF0000"/>
                </a:solidFill>
                <a:latin typeface="Comic Sans MS" panose="030F0702030302020204" pitchFamily="66" charset="0"/>
              </a:rPr>
              <a:t>Booster Sessions </a:t>
            </a:r>
            <a:r>
              <a:rPr lang="en-GB" sz="2400" dirty="0">
                <a:solidFill>
                  <a:srgbClr val="002060"/>
                </a:solidFill>
                <a:latin typeface="Comic Sans MS" panose="030F0702030302020204" pitchFamily="66" charset="0"/>
              </a:rPr>
              <a:t>led by Teaching Assistants and Tutors as well as small group support within lessons.</a:t>
            </a:r>
          </a:p>
          <a:p>
            <a:endParaRPr lang="en-GB" sz="2400" dirty="0">
              <a:solidFill>
                <a:srgbClr val="002060"/>
              </a:solidFill>
              <a:latin typeface="Comic Sans MS" panose="030F0702030302020204" pitchFamily="66" charset="0"/>
            </a:endParaRPr>
          </a:p>
          <a:p>
            <a:pPr marL="285750" indent="-285750">
              <a:buFont typeface="Wingdings" panose="05000000000000000000" pitchFamily="2" charset="2"/>
              <a:buChar char="q"/>
            </a:pPr>
            <a:r>
              <a:rPr lang="en-GB" sz="2400" dirty="0">
                <a:solidFill>
                  <a:srgbClr val="002060"/>
                </a:solidFill>
                <a:latin typeface="Comic Sans MS" panose="030F0702030302020204" pitchFamily="66" charset="0"/>
              </a:rPr>
              <a:t>Some pupils will receive additional </a:t>
            </a:r>
            <a:r>
              <a:rPr lang="en-GB" sz="2400" dirty="0">
                <a:solidFill>
                  <a:srgbClr val="FF0000"/>
                </a:solidFill>
                <a:latin typeface="Comic Sans MS" panose="030F0702030302020204" pitchFamily="66" charset="0"/>
              </a:rPr>
              <a:t>one to one </a:t>
            </a:r>
            <a:r>
              <a:rPr lang="en-GB" sz="2400" dirty="0">
                <a:solidFill>
                  <a:srgbClr val="002060"/>
                </a:solidFill>
                <a:latin typeface="Comic Sans MS" panose="030F0702030302020204" pitchFamily="66" charset="0"/>
              </a:rPr>
              <a:t>or </a:t>
            </a:r>
            <a:r>
              <a:rPr lang="en-GB" sz="2400" dirty="0">
                <a:solidFill>
                  <a:srgbClr val="FF0000"/>
                </a:solidFill>
                <a:latin typeface="Comic Sans MS" panose="030F0702030302020204" pitchFamily="66" charset="0"/>
              </a:rPr>
              <a:t>small group support </a:t>
            </a:r>
            <a:r>
              <a:rPr lang="en-GB" sz="2400" dirty="0">
                <a:solidFill>
                  <a:srgbClr val="002060"/>
                </a:solidFill>
                <a:latin typeface="Comic Sans MS" panose="030F0702030302020204" pitchFamily="66" charset="0"/>
              </a:rPr>
              <a:t>during SATs Week and may sit their tests in </a:t>
            </a:r>
            <a:r>
              <a:rPr lang="en-GB" sz="2400" dirty="0">
                <a:solidFill>
                  <a:srgbClr val="FF0000"/>
                </a:solidFill>
                <a:latin typeface="Comic Sans MS" panose="030F0702030302020204" pitchFamily="66" charset="0"/>
              </a:rPr>
              <a:t>different rooms </a:t>
            </a:r>
            <a:r>
              <a:rPr lang="en-GB" sz="2400" dirty="0">
                <a:solidFill>
                  <a:srgbClr val="002060"/>
                </a:solidFill>
                <a:latin typeface="Comic Sans MS" panose="030F0702030302020204" pitchFamily="66" charset="0"/>
              </a:rPr>
              <a:t>to allow that support to take place.</a:t>
            </a:r>
          </a:p>
          <a:p>
            <a:endParaRPr lang="en-GB" sz="2400" dirty="0">
              <a:solidFill>
                <a:srgbClr val="002060"/>
              </a:solidFill>
              <a:latin typeface="Comic Sans MS" panose="030F0702030302020204" pitchFamily="66" charset="0"/>
            </a:endParaRPr>
          </a:p>
          <a:p>
            <a:pPr marL="285750" indent="-285750">
              <a:buFont typeface="Wingdings" panose="05000000000000000000" pitchFamily="2" charset="2"/>
              <a:buChar char="q"/>
            </a:pPr>
            <a:r>
              <a:rPr lang="en-GB" sz="2400" dirty="0">
                <a:solidFill>
                  <a:srgbClr val="FF0000"/>
                </a:solidFill>
                <a:latin typeface="Comic Sans MS" panose="030F0702030302020204" pitchFamily="66" charset="0"/>
              </a:rPr>
              <a:t>Revision material </a:t>
            </a:r>
            <a:r>
              <a:rPr lang="en-GB" sz="2400" dirty="0">
                <a:solidFill>
                  <a:srgbClr val="002060"/>
                </a:solidFill>
                <a:latin typeface="Comic Sans MS" panose="030F0702030302020204" pitchFamily="66" charset="0"/>
              </a:rPr>
              <a:t>(including on-line support) will be/has been provided.</a:t>
            </a:r>
          </a:p>
        </p:txBody>
      </p:sp>
    </p:spTree>
    <p:extLst>
      <p:ext uri="{BB962C8B-B14F-4D97-AF65-F5344CB8AC3E}">
        <p14:creationId xmlns:p14="http://schemas.microsoft.com/office/powerpoint/2010/main" val="190588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395" y="15551"/>
            <a:ext cx="8229600" cy="1143000"/>
          </a:xfrm>
        </p:spPr>
        <p:txBody>
          <a:bodyPr/>
          <a:lstStyle/>
          <a:p>
            <a:pPr algn="ctr"/>
            <a:r>
              <a:rPr lang="en-GB" dirty="0">
                <a:solidFill>
                  <a:srgbClr val="0070C0"/>
                </a:solidFill>
                <a:latin typeface="Comic Sans MS" panose="030F0702030302020204" pitchFamily="66" charset="0"/>
              </a:rPr>
              <a:t>Test Timetable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07847280"/>
              </p:ext>
            </p:extLst>
          </p:nvPr>
        </p:nvGraphicFramePr>
        <p:xfrm>
          <a:off x="107504" y="1268760"/>
          <a:ext cx="8733382" cy="4573821"/>
        </p:xfrm>
        <a:graphic>
          <a:graphicData uri="http://schemas.openxmlformats.org/drawingml/2006/table">
            <a:tbl>
              <a:tblPr/>
              <a:tblGrid>
                <a:gridCol w="2952328">
                  <a:extLst>
                    <a:ext uri="{9D8B030D-6E8A-4147-A177-3AD203B41FA5}">
                      <a16:colId xmlns:a16="http://schemas.microsoft.com/office/drawing/2014/main" val="20000"/>
                    </a:ext>
                  </a:extLst>
                </a:gridCol>
                <a:gridCol w="5781054">
                  <a:extLst>
                    <a:ext uri="{9D8B030D-6E8A-4147-A177-3AD203B41FA5}">
                      <a16:colId xmlns:a16="http://schemas.microsoft.com/office/drawing/2014/main" val="20001"/>
                    </a:ext>
                  </a:extLst>
                </a:gridCol>
              </a:tblGrid>
              <a:tr h="940551">
                <a:tc>
                  <a:txBody>
                    <a:bodyPr/>
                    <a:lstStyle/>
                    <a:p>
                      <a:pPr fontAlgn="t"/>
                      <a:r>
                        <a:rPr lang="en-GB" sz="2000" b="1" dirty="0">
                          <a:solidFill>
                            <a:srgbClr val="002060"/>
                          </a:solidFill>
                          <a:effectLst/>
                          <a:latin typeface="Comic Sans MS" panose="030F0702030302020204" pitchFamily="66" charset="0"/>
                        </a:rPr>
                        <a:t>Monday 11</a:t>
                      </a:r>
                      <a:r>
                        <a:rPr lang="en-GB" sz="2000" b="1" baseline="30000" dirty="0">
                          <a:solidFill>
                            <a:srgbClr val="002060"/>
                          </a:solidFill>
                          <a:effectLst/>
                          <a:latin typeface="Comic Sans MS" panose="030F0702030302020204" pitchFamily="66" charset="0"/>
                        </a:rPr>
                        <a:t>th</a:t>
                      </a:r>
                      <a:r>
                        <a:rPr lang="en-GB" sz="2000" b="1" baseline="0" dirty="0">
                          <a:solidFill>
                            <a:srgbClr val="002060"/>
                          </a:solidFill>
                          <a:effectLst/>
                          <a:latin typeface="Comic Sans MS" panose="030F0702030302020204" pitchFamily="66" charset="0"/>
                        </a:rPr>
                        <a:t> </a:t>
                      </a:r>
                      <a:r>
                        <a:rPr lang="en-GB" sz="2000" b="1" dirty="0">
                          <a:solidFill>
                            <a:srgbClr val="002060"/>
                          </a:solidFill>
                          <a:effectLst/>
                          <a:latin typeface="Comic Sans MS" panose="030F0702030302020204" pitchFamily="66" charset="0"/>
                        </a:rPr>
                        <a:t>May</a:t>
                      </a:r>
                    </a:p>
                  </a:txBody>
                  <a:tcPr marL="84862" marR="88398" marT="88398" marB="88398">
                    <a:lnL>
                      <a:noFill/>
                    </a:lnL>
                    <a:lnR>
                      <a:noFill/>
                    </a:lnR>
                    <a:lnT>
                      <a:noFill/>
                    </a:lnT>
                    <a:lnB w="9525" cap="flat" cmpd="sng" algn="ctr">
                      <a:solidFill>
                        <a:srgbClr val="BFC1C3"/>
                      </a:solidFill>
                      <a:prstDash val="solid"/>
                      <a:round/>
                      <a:headEnd type="none" w="med" len="med"/>
                      <a:tailEnd type="none" w="med" len="med"/>
                    </a:lnB>
                    <a:solidFill>
                      <a:srgbClr val="FFFFFF"/>
                    </a:solidFill>
                  </a:tcPr>
                </a:tc>
                <a:tc>
                  <a:txBody>
                    <a:bodyPr/>
                    <a:lstStyle/>
                    <a:p>
                      <a:pPr fontAlgn="t"/>
                      <a:r>
                        <a:rPr lang="en-GB" sz="2000" b="0" dirty="0">
                          <a:solidFill>
                            <a:srgbClr val="002060"/>
                          </a:solidFill>
                          <a:effectLst/>
                          <a:latin typeface="Comic Sans MS" panose="030F0702030302020204" pitchFamily="66" charset="0"/>
                        </a:rPr>
                        <a:t>English Grammar, Punctuation and Spelling Test (</a:t>
                      </a:r>
                      <a:r>
                        <a:rPr lang="en-GB" sz="2000" b="0" dirty="0" err="1">
                          <a:solidFill>
                            <a:srgbClr val="002060"/>
                          </a:solidFill>
                          <a:effectLst/>
                          <a:latin typeface="Comic Sans MS" panose="030F0702030302020204" pitchFamily="66" charset="0"/>
                        </a:rPr>
                        <a:t>SPaG</a:t>
                      </a:r>
                      <a:r>
                        <a:rPr lang="en-GB" sz="2000" b="0" dirty="0">
                          <a:solidFill>
                            <a:srgbClr val="002060"/>
                          </a:solidFill>
                          <a:effectLst/>
                          <a:latin typeface="Comic Sans MS" panose="030F0702030302020204" pitchFamily="66" charset="0"/>
                        </a:rPr>
                        <a:t>): </a:t>
                      </a:r>
                    </a:p>
                    <a:p>
                      <a:pPr fontAlgn="t"/>
                      <a:r>
                        <a:rPr lang="en-GB" sz="2000" b="0" dirty="0">
                          <a:solidFill>
                            <a:srgbClr val="002060"/>
                          </a:solidFill>
                          <a:effectLst/>
                          <a:latin typeface="Comic Sans MS" panose="030F0702030302020204" pitchFamily="66" charset="0"/>
                        </a:rPr>
                        <a:t>Paper 1</a:t>
                      </a:r>
                      <a:r>
                        <a:rPr lang="en-GB" sz="2000" b="0" baseline="0" dirty="0">
                          <a:solidFill>
                            <a:srgbClr val="002060"/>
                          </a:solidFill>
                          <a:effectLst/>
                          <a:latin typeface="Comic Sans MS" panose="030F0702030302020204" pitchFamily="66" charset="0"/>
                        </a:rPr>
                        <a:t> -</a:t>
                      </a:r>
                      <a:r>
                        <a:rPr lang="en-GB" sz="2000" b="0" dirty="0">
                          <a:solidFill>
                            <a:srgbClr val="002060"/>
                          </a:solidFill>
                          <a:effectLst/>
                          <a:latin typeface="Comic Sans MS" panose="030F0702030302020204" pitchFamily="66" charset="0"/>
                        </a:rPr>
                        <a:t> short answer questions</a:t>
                      </a:r>
                    </a:p>
                    <a:p>
                      <a:pPr fontAlgn="t"/>
                      <a:r>
                        <a:rPr lang="en-GB" sz="2000" b="0" dirty="0">
                          <a:solidFill>
                            <a:srgbClr val="002060"/>
                          </a:solidFill>
                          <a:effectLst/>
                          <a:latin typeface="Comic Sans MS" panose="030F0702030302020204" pitchFamily="66" charset="0"/>
                        </a:rPr>
                        <a:t>Paper 2</a:t>
                      </a:r>
                      <a:r>
                        <a:rPr lang="en-GB" sz="2000" b="0" baseline="0" dirty="0">
                          <a:solidFill>
                            <a:srgbClr val="002060"/>
                          </a:solidFill>
                          <a:effectLst/>
                          <a:latin typeface="Comic Sans MS" panose="030F0702030302020204" pitchFamily="66" charset="0"/>
                        </a:rPr>
                        <a:t> –</a:t>
                      </a:r>
                      <a:r>
                        <a:rPr lang="en-GB" sz="2000" b="0" dirty="0">
                          <a:solidFill>
                            <a:srgbClr val="002060"/>
                          </a:solidFill>
                          <a:effectLst/>
                          <a:latin typeface="Comic Sans MS" panose="030F0702030302020204" pitchFamily="66" charset="0"/>
                        </a:rPr>
                        <a:t> Spelling</a:t>
                      </a:r>
                    </a:p>
                  </a:txBody>
                  <a:tcPr marL="84862" marR="88398" marT="88398" marB="88398">
                    <a:lnL>
                      <a:noFill/>
                    </a:lnL>
                    <a:lnR>
                      <a:noFill/>
                    </a:lnR>
                    <a:lnT>
                      <a:noFill/>
                    </a:lnT>
                    <a:lnB w="9525" cap="flat" cmpd="sng" algn="ctr">
                      <a:solidFill>
                        <a:srgbClr val="BFC1C3"/>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1196292">
                <a:tc>
                  <a:txBody>
                    <a:bodyPr/>
                    <a:lstStyle/>
                    <a:p>
                      <a:pPr fontAlgn="t"/>
                      <a:r>
                        <a:rPr lang="en-GB" sz="2000" b="1" dirty="0">
                          <a:solidFill>
                            <a:srgbClr val="002060"/>
                          </a:solidFill>
                          <a:effectLst/>
                          <a:latin typeface="Comic Sans MS" panose="030F0702030302020204" pitchFamily="66" charset="0"/>
                        </a:rPr>
                        <a:t>Tuesday 12</a:t>
                      </a:r>
                      <a:r>
                        <a:rPr lang="en-GB" sz="2000" b="1" baseline="30000" dirty="0">
                          <a:solidFill>
                            <a:srgbClr val="002060"/>
                          </a:solidFill>
                          <a:effectLst/>
                          <a:latin typeface="Comic Sans MS" panose="030F0702030302020204" pitchFamily="66" charset="0"/>
                        </a:rPr>
                        <a:t>th</a:t>
                      </a:r>
                      <a:r>
                        <a:rPr lang="en-GB" sz="2000" b="1" dirty="0">
                          <a:solidFill>
                            <a:srgbClr val="002060"/>
                          </a:solidFill>
                          <a:effectLst/>
                          <a:latin typeface="Comic Sans MS" panose="030F0702030302020204" pitchFamily="66" charset="0"/>
                        </a:rPr>
                        <a:t> May</a:t>
                      </a:r>
                    </a:p>
                  </a:txBody>
                  <a:tcPr marL="84862" marR="88398" marT="88398" marB="88398">
                    <a:lnL>
                      <a:noFill/>
                    </a:lnL>
                    <a:lnR>
                      <a:noFill/>
                    </a:lnR>
                    <a:lnT w="9525" cap="flat" cmpd="sng" algn="ctr">
                      <a:solidFill>
                        <a:srgbClr val="BFC1C3"/>
                      </a:solidFill>
                      <a:prstDash val="solid"/>
                      <a:round/>
                      <a:headEnd type="none" w="med" len="med"/>
                      <a:tailEnd type="none" w="med" len="med"/>
                    </a:lnT>
                    <a:lnB w="9525" cap="flat" cmpd="sng" algn="ctr">
                      <a:solidFill>
                        <a:srgbClr val="BFC1C3"/>
                      </a:solidFill>
                      <a:prstDash val="solid"/>
                      <a:round/>
                      <a:headEnd type="none" w="med" len="med"/>
                      <a:tailEnd type="none" w="med" len="med"/>
                    </a:lnB>
                    <a:solidFill>
                      <a:srgbClr val="FFFFFF"/>
                    </a:solidFill>
                  </a:tcPr>
                </a:tc>
                <a:tc>
                  <a:txBody>
                    <a:bodyPr/>
                    <a:lstStyle/>
                    <a:p>
                      <a:pPr fontAlgn="t"/>
                      <a:r>
                        <a:rPr lang="en-GB" sz="2000" b="0" dirty="0">
                          <a:solidFill>
                            <a:srgbClr val="002060"/>
                          </a:solidFill>
                          <a:effectLst/>
                          <a:latin typeface="Comic Sans MS" panose="030F0702030302020204" pitchFamily="66" charset="0"/>
                        </a:rPr>
                        <a:t>English Reading Test: </a:t>
                      </a:r>
                    </a:p>
                    <a:p>
                      <a:pPr fontAlgn="t"/>
                      <a:r>
                        <a:rPr lang="en-GB" sz="2000" b="0" dirty="0">
                          <a:solidFill>
                            <a:srgbClr val="002060"/>
                          </a:solidFill>
                          <a:effectLst/>
                          <a:latin typeface="Comic Sans MS" panose="030F0702030302020204" pitchFamily="66" charset="0"/>
                        </a:rPr>
                        <a:t>Reading Booklet and associated Answer Booklet</a:t>
                      </a:r>
                    </a:p>
                  </a:txBody>
                  <a:tcPr marL="84862" marR="88398" marT="88398" marB="88398">
                    <a:lnL>
                      <a:noFill/>
                    </a:lnL>
                    <a:lnR>
                      <a:noFill/>
                    </a:lnR>
                    <a:lnT w="9525" cap="flat" cmpd="sng" algn="ctr">
                      <a:solidFill>
                        <a:srgbClr val="BFC1C3"/>
                      </a:solidFill>
                      <a:prstDash val="solid"/>
                      <a:round/>
                      <a:headEnd type="none" w="med" len="med"/>
                      <a:tailEnd type="none" w="med" len="med"/>
                    </a:lnT>
                    <a:lnB w="9525" cap="flat" cmpd="sng" algn="ctr">
                      <a:solidFill>
                        <a:srgbClr val="BFC1C3"/>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195137">
                <a:tc>
                  <a:txBody>
                    <a:bodyPr/>
                    <a:lstStyle/>
                    <a:p>
                      <a:pPr fontAlgn="t"/>
                      <a:r>
                        <a:rPr lang="en-GB" sz="2000" b="1" dirty="0">
                          <a:solidFill>
                            <a:srgbClr val="002060"/>
                          </a:solidFill>
                          <a:effectLst/>
                          <a:latin typeface="Comic Sans MS" panose="030F0702030302020204" pitchFamily="66" charset="0"/>
                        </a:rPr>
                        <a:t>Wednesday 13</a:t>
                      </a:r>
                      <a:r>
                        <a:rPr lang="en-GB" sz="2000" b="1" baseline="30000" dirty="0">
                          <a:solidFill>
                            <a:srgbClr val="002060"/>
                          </a:solidFill>
                          <a:effectLst/>
                          <a:latin typeface="Comic Sans MS" panose="030F0702030302020204" pitchFamily="66" charset="0"/>
                        </a:rPr>
                        <a:t>th</a:t>
                      </a:r>
                      <a:r>
                        <a:rPr lang="en-GB" sz="2000" b="1" dirty="0">
                          <a:solidFill>
                            <a:srgbClr val="002060"/>
                          </a:solidFill>
                          <a:effectLst/>
                          <a:latin typeface="Comic Sans MS" panose="030F0702030302020204" pitchFamily="66" charset="0"/>
                        </a:rPr>
                        <a:t> May</a:t>
                      </a:r>
                    </a:p>
                  </a:txBody>
                  <a:tcPr marL="84862" marR="88398" marT="88398" marB="88398">
                    <a:lnL>
                      <a:noFill/>
                    </a:lnL>
                    <a:lnR>
                      <a:noFill/>
                    </a:lnR>
                    <a:lnT w="9525" cap="flat" cmpd="sng" algn="ctr">
                      <a:solidFill>
                        <a:srgbClr val="BFC1C3"/>
                      </a:solidFill>
                      <a:prstDash val="solid"/>
                      <a:round/>
                      <a:headEnd type="none" w="med" len="med"/>
                      <a:tailEnd type="none" w="med" len="med"/>
                    </a:lnT>
                    <a:lnB w="9525" cap="flat" cmpd="sng" algn="ctr">
                      <a:solidFill>
                        <a:srgbClr val="BFC1C3"/>
                      </a:solidFill>
                      <a:prstDash val="solid"/>
                      <a:round/>
                      <a:headEnd type="none" w="med" len="med"/>
                      <a:tailEnd type="none" w="med" len="med"/>
                    </a:lnB>
                    <a:solidFill>
                      <a:srgbClr val="FFFFFF"/>
                    </a:solidFill>
                  </a:tcPr>
                </a:tc>
                <a:tc>
                  <a:txBody>
                    <a:bodyPr/>
                    <a:lstStyle/>
                    <a:p>
                      <a:pPr fontAlgn="t"/>
                      <a:r>
                        <a:rPr lang="en-GB" sz="2000" b="0" dirty="0">
                          <a:solidFill>
                            <a:srgbClr val="002060"/>
                          </a:solidFill>
                          <a:effectLst/>
                          <a:latin typeface="Comic Sans MS" panose="030F0702030302020204" pitchFamily="66" charset="0"/>
                        </a:rPr>
                        <a:t>Mathematics: </a:t>
                      </a:r>
                    </a:p>
                    <a:p>
                      <a:pPr fontAlgn="t"/>
                      <a:r>
                        <a:rPr lang="en-GB" sz="2000" b="0" dirty="0">
                          <a:solidFill>
                            <a:srgbClr val="002060"/>
                          </a:solidFill>
                          <a:effectLst/>
                          <a:latin typeface="Comic Sans MS" panose="030F0702030302020204" pitchFamily="66" charset="0"/>
                        </a:rPr>
                        <a:t>Paper 1</a:t>
                      </a:r>
                      <a:r>
                        <a:rPr lang="en-GB" sz="2000" b="0" baseline="0" dirty="0">
                          <a:solidFill>
                            <a:srgbClr val="002060"/>
                          </a:solidFill>
                          <a:effectLst/>
                          <a:latin typeface="Comic Sans MS" panose="030F0702030302020204" pitchFamily="66" charset="0"/>
                        </a:rPr>
                        <a:t> -</a:t>
                      </a:r>
                      <a:r>
                        <a:rPr lang="en-GB" sz="2000" b="0" dirty="0">
                          <a:solidFill>
                            <a:srgbClr val="002060"/>
                          </a:solidFill>
                          <a:effectLst/>
                          <a:latin typeface="Comic Sans MS" panose="030F0702030302020204" pitchFamily="66" charset="0"/>
                        </a:rPr>
                        <a:t> Arithmetic Test, </a:t>
                      </a:r>
                    </a:p>
                    <a:p>
                      <a:pPr fontAlgn="t"/>
                      <a:r>
                        <a:rPr lang="en-GB" sz="2000" b="0" dirty="0">
                          <a:solidFill>
                            <a:srgbClr val="002060"/>
                          </a:solidFill>
                          <a:effectLst/>
                          <a:latin typeface="Comic Sans MS" panose="030F0702030302020204" pitchFamily="66" charset="0"/>
                        </a:rPr>
                        <a:t>Paper 2</a:t>
                      </a:r>
                      <a:r>
                        <a:rPr lang="en-GB" sz="2000" b="0" baseline="0" dirty="0">
                          <a:solidFill>
                            <a:srgbClr val="002060"/>
                          </a:solidFill>
                          <a:effectLst/>
                          <a:latin typeface="Comic Sans MS" panose="030F0702030302020204" pitchFamily="66" charset="0"/>
                        </a:rPr>
                        <a:t> -</a:t>
                      </a:r>
                      <a:r>
                        <a:rPr lang="en-GB" sz="2000" b="0" dirty="0">
                          <a:solidFill>
                            <a:srgbClr val="002060"/>
                          </a:solidFill>
                          <a:effectLst/>
                          <a:latin typeface="Comic Sans MS" panose="030F0702030302020204" pitchFamily="66" charset="0"/>
                        </a:rPr>
                        <a:t> Reasoning</a:t>
                      </a:r>
                    </a:p>
                  </a:txBody>
                  <a:tcPr marL="84862" marR="88398" marT="88398" marB="88398">
                    <a:lnL>
                      <a:noFill/>
                    </a:lnL>
                    <a:lnR>
                      <a:noFill/>
                    </a:lnR>
                    <a:lnT w="9525" cap="flat" cmpd="sng" algn="ctr">
                      <a:solidFill>
                        <a:srgbClr val="BFC1C3"/>
                      </a:solidFill>
                      <a:prstDash val="solid"/>
                      <a:round/>
                      <a:headEnd type="none" w="med" len="med"/>
                      <a:tailEnd type="none" w="med" len="med"/>
                    </a:lnT>
                    <a:lnB w="9525" cap="flat" cmpd="sng" algn="ctr">
                      <a:solidFill>
                        <a:srgbClr val="BFC1C3"/>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85966">
                <a:tc>
                  <a:txBody>
                    <a:bodyPr/>
                    <a:lstStyle/>
                    <a:p>
                      <a:pPr fontAlgn="t"/>
                      <a:r>
                        <a:rPr lang="en-GB" sz="2000" b="1" dirty="0">
                          <a:solidFill>
                            <a:srgbClr val="002060"/>
                          </a:solidFill>
                          <a:effectLst/>
                          <a:latin typeface="Comic Sans MS" panose="030F0702030302020204" pitchFamily="66" charset="0"/>
                        </a:rPr>
                        <a:t>Thursday 14</a:t>
                      </a:r>
                      <a:r>
                        <a:rPr lang="en-GB" sz="2000" b="1" baseline="30000" dirty="0">
                          <a:solidFill>
                            <a:srgbClr val="002060"/>
                          </a:solidFill>
                          <a:effectLst/>
                          <a:latin typeface="Comic Sans MS" panose="030F0702030302020204" pitchFamily="66" charset="0"/>
                        </a:rPr>
                        <a:t>th</a:t>
                      </a:r>
                      <a:r>
                        <a:rPr lang="en-GB" sz="2000" b="1" dirty="0">
                          <a:solidFill>
                            <a:srgbClr val="002060"/>
                          </a:solidFill>
                          <a:effectLst/>
                          <a:latin typeface="Comic Sans MS" panose="030F0702030302020204" pitchFamily="66" charset="0"/>
                        </a:rPr>
                        <a:t> May</a:t>
                      </a:r>
                    </a:p>
                  </a:txBody>
                  <a:tcPr marL="84862" marR="88398" marT="88398" marB="88398">
                    <a:lnL>
                      <a:noFill/>
                    </a:lnL>
                    <a:lnR>
                      <a:noFill/>
                    </a:lnR>
                    <a:lnT w="9525" cap="flat" cmpd="sng" algn="ctr">
                      <a:solidFill>
                        <a:srgbClr val="BFC1C3"/>
                      </a:solidFill>
                      <a:prstDash val="solid"/>
                      <a:round/>
                      <a:headEnd type="none" w="med" len="med"/>
                      <a:tailEnd type="none" w="med" len="med"/>
                    </a:lnT>
                    <a:lnB w="9525" cap="flat" cmpd="sng" algn="ctr">
                      <a:solidFill>
                        <a:srgbClr val="BFC1C3"/>
                      </a:solidFill>
                      <a:prstDash val="solid"/>
                      <a:round/>
                      <a:headEnd type="none" w="med" len="med"/>
                      <a:tailEnd type="none" w="med" len="med"/>
                    </a:lnB>
                    <a:solidFill>
                      <a:srgbClr val="FFFFFF"/>
                    </a:solidFill>
                  </a:tcPr>
                </a:tc>
                <a:tc>
                  <a:txBody>
                    <a:bodyPr/>
                    <a:lstStyle/>
                    <a:p>
                      <a:pPr fontAlgn="t"/>
                      <a:r>
                        <a:rPr lang="en-GB" sz="2000" b="0" dirty="0">
                          <a:solidFill>
                            <a:srgbClr val="002060"/>
                          </a:solidFill>
                          <a:effectLst/>
                          <a:latin typeface="Comic Sans MS" panose="030F0702030302020204" pitchFamily="66" charset="0"/>
                        </a:rPr>
                        <a:t>Mathematics: </a:t>
                      </a:r>
                    </a:p>
                    <a:p>
                      <a:pPr fontAlgn="t"/>
                      <a:r>
                        <a:rPr lang="en-GB" sz="2000" b="0" dirty="0">
                          <a:solidFill>
                            <a:srgbClr val="002060"/>
                          </a:solidFill>
                          <a:effectLst/>
                          <a:latin typeface="Comic Sans MS" panose="030F0702030302020204" pitchFamily="66" charset="0"/>
                        </a:rPr>
                        <a:t>Paper 3</a:t>
                      </a:r>
                      <a:r>
                        <a:rPr lang="en-GB" sz="2000" b="0" baseline="0" dirty="0">
                          <a:solidFill>
                            <a:srgbClr val="002060"/>
                          </a:solidFill>
                          <a:effectLst/>
                          <a:latin typeface="Comic Sans MS" panose="030F0702030302020204" pitchFamily="66" charset="0"/>
                        </a:rPr>
                        <a:t> -</a:t>
                      </a:r>
                      <a:r>
                        <a:rPr lang="en-GB" sz="2000" b="0" dirty="0">
                          <a:solidFill>
                            <a:srgbClr val="002060"/>
                          </a:solidFill>
                          <a:effectLst/>
                          <a:latin typeface="Comic Sans MS" panose="030F0702030302020204" pitchFamily="66" charset="0"/>
                        </a:rPr>
                        <a:t> Reasoning</a:t>
                      </a:r>
                    </a:p>
                  </a:txBody>
                  <a:tcPr marL="84862" marR="88398" marT="88398" marB="88398">
                    <a:lnL>
                      <a:noFill/>
                    </a:lnL>
                    <a:lnR>
                      <a:noFill/>
                    </a:lnR>
                    <a:lnT w="9525" cap="flat" cmpd="sng" algn="ctr">
                      <a:solidFill>
                        <a:srgbClr val="BFC1C3"/>
                      </a:solidFill>
                      <a:prstDash val="solid"/>
                      <a:round/>
                      <a:headEnd type="none" w="med" len="med"/>
                      <a:tailEnd type="none" w="med" len="med"/>
                    </a:lnT>
                    <a:lnB w="9525" cap="flat" cmpd="sng" algn="ctr">
                      <a:solidFill>
                        <a:srgbClr val="BFC1C3"/>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38177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AB5FA0-A18D-4EB2-8ADD-6A5ED5117040}"/>
              </a:ext>
            </a:extLst>
          </p:cNvPr>
          <p:cNvPicPr>
            <a:picLocks noChangeAspect="1"/>
          </p:cNvPicPr>
          <p:nvPr/>
        </p:nvPicPr>
        <p:blipFill>
          <a:blip r:embed="rId2"/>
          <a:stretch>
            <a:fillRect/>
          </a:stretch>
        </p:blipFill>
        <p:spPr>
          <a:xfrm>
            <a:off x="1927806" y="0"/>
            <a:ext cx="5288387" cy="6858000"/>
          </a:xfrm>
          <a:prstGeom prst="rect">
            <a:avLst/>
          </a:prstGeom>
        </p:spPr>
      </p:pic>
    </p:spTree>
    <p:extLst>
      <p:ext uri="{BB962C8B-B14F-4D97-AF65-F5344CB8AC3E}">
        <p14:creationId xmlns:p14="http://schemas.microsoft.com/office/powerpoint/2010/main" val="79329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9713" y="188913"/>
            <a:ext cx="7921625" cy="1323439"/>
          </a:xfrm>
          <a:prstGeom prst="rect">
            <a:avLst/>
          </a:prstGeom>
          <a:noFill/>
        </p:spPr>
        <p:txBody>
          <a:bodyPr>
            <a:spAutoFit/>
          </a:bodyPr>
          <a:lstStyle/>
          <a:p>
            <a:r>
              <a:rPr lang="en-GB" sz="4000" b="1" u="sng" dirty="0">
                <a:latin typeface="Comic Sans MS" panose="030F0702030302020204" pitchFamily="66" charset="0"/>
                <a:cs typeface="Arial" panose="020B0604020202020204" pitchFamily="34" charset="0"/>
              </a:rPr>
              <a:t>When and how are the SATs carried out?</a:t>
            </a:r>
            <a:endParaRPr lang="en-GB" sz="4000" u="sng" dirty="0">
              <a:latin typeface="Comic Sans MS" panose="030F0702030302020204" pitchFamily="66" charset="0"/>
              <a:cs typeface="Arial" panose="020B0604020202020204" pitchFamily="34" charset="0"/>
            </a:endParaRPr>
          </a:p>
        </p:txBody>
      </p:sp>
      <p:sp>
        <p:nvSpPr>
          <p:cNvPr id="3" name="TextBox 2"/>
          <p:cNvSpPr txBox="1"/>
          <p:nvPr/>
        </p:nvSpPr>
        <p:spPr>
          <a:xfrm>
            <a:off x="395288" y="1628800"/>
            <a:ext cx="8209160" cy="4216539"/>
          </a:xfrm>
          <a:prstGeom prst="rect">
            <a:avLst/>
          </a:prstGeom>
          <a:noFill/>
        </p:spPr>
        <p:txBody>
          <a:bodyPr wrap="square">
            <a:spAutoFit/>
          </a:bodyPr>
          <a:lstStyle/>
          <a:p>
            <a:pPr marL="342900" indent="-342900">
              <a:buFont typeface="Arial" charset="0"/>
              <a:buChar char="•"/>
            </a:pPr>
            <a:r>
              <a:rPr lang="en-US" sz="1600" dirty="0">
                <a:latin typeface="Comic Sans MS" panose="030F0702030302020204" pitchFamily="66" charset="0"/>
                <a:ea typeface="Arial" charset="0"/>
                <a:cs typeface="Arial" charset="0"/>
              </a:rPr>
              <a:t>The tests will take place during normal school hours, under exam conditions.</a:t>
            </a:r>
          </a:p>
          <a:p>
            <a:pPr marL="342900" indent="-342900">
              <a:buFont typeface="Arial" charset="0"/>
              <a:buChar char="•"/>
            </a:pPr>
            <a:endParaRPr lang="en-US" sz="1600" dirty="0">
              <a:latin typeface="Comic Sans MS" panose="030F0702030302020204" pitchFamily="66" charset="0"/>
              <a:ea typeface="Arial" charset="0"/>
              <a:cs typeface="Arial" charset="0"/>
            </a:endParaRPr>
          </a:p>
          <a:p>
            <a:pPr marL="342900" indent="-342900">
              <a:buFont typeface="Arial" charset="0"/>
              <a:buChar char="•"/>
            </a:pPr>
            <a:r>
              <a:rPr lang="en-US" sz="1600" dirty="0">
                <a:latin typeface="Comic Sans MS" panose="030F0702030302020204" pitchFamily="66" charset="0"/>
                <a:ea typeface="Arial" charset="0"/>
                <a:cs typeface="Arial" charset="0"/>
              </a:rPr>
              <a:t>Children are not allowed to talk to each other from the moment the assessments are handed out until they are collected in after the test has ended.</a:t>
            </a:r>
          </a:p>
          <a:p>
            <a:pPr marL="342900" indent="-342900">
              <a:buFont typeface="Arial" charset="0"/>
              <a:buChar char="•"/>
            </a:pPr>
            <a:endParaRPr lang="en-US" sz="1600" dirty="0">
              <a:latin typeface="Comic Sans MS" panose="030F0702030302020204" pitchFamily="66" charset="0"/>
              <a:ea typeface="Arial" charset="0"/>
              <a:cs typeface="Arial" charset="0"/>
            </a:endParaRPr>
          </a:p>
          <a:p>
            <a:pPr marL="342900" indent="-342900">
              <a:buFont typeface="Arial" charset="0"/>
              <a:buChar char="•"/>
            </a:pPr>
            <a:r>
              <a:rPr lang="en-US" sz="1600" dirty="0">
                <a:latin typeface="Comic Sans MS" panose="030F0702030302020204" pitchFamily="66" charset="0"/>
                <a:ea typeface="Arial" charset="0"/>
                <a:cs typeface="Arial" charset="0"/>
              </a:rPr>
              <a:t>Afterwards, the completed papers are sent away to be marked externally.</a:t>
            </a:r>
          </a:p>
          <a:p>
            <a:pPr marL="342900" indent="-342900">
              <a:buFont typeface="Arial" charset="0"/>
              <a:buChar char="•"/>
            </a:pPr>
            <a:endParaRPr lang="en-US" sz="1600" dirty="0">
              <a:latin typeface="Comic Sans MS" panose="030F0702030302020204" pitchFamily="66" charset="0"/>
              <a:ea typeface="Arial" charset="0"/>
              <a:cs typeface="Arial" charset="0"/>
            </a:endParaRPr>
          </a:p>
          <a:p>
            <a:pPr marL="342900" indent="-342900">
              <a:buFont typeface="Arial" charset="0"/>
              <a:buChar char="•"/>
            </a:pPr>
            <a:r>
              <a:rPr lang="en-US" sz="1600" dirty="0">
                <a:latin typeface="Comic Sans MS" panose="030F0702030302020204" pitchFamily="66" charset="0"/>
                <a:ea typeface="Arial" charset="0"/>
                <a:cs typeface="Arial" charset="0"/>
              </a:rPr>
              <a:t>The children’s results are sent back to school at some point in July.</a:t>
            </a:r>
          </a:p>
          <a:p>
            <a:pPr marL="342900" indent="-342900">
              <a:buFont typeface="Arial" charset="0"/>
              <a:buChar char="•"/>
            </a:pPr>
            <a:endParaRPr lang="en-US" sz="1600" dirty="0">
              <a:latin typeface="Comic Sans MS" panose="030F0702030302020204" pitchFamily="66" charset="0"/>
              <a:ea typeface="Arial" charset="0"/>
              <a:cs typeface="Arial" charset="0"/>
            </a:endParaRPr>
          </a:p>
          <a:p>
            <a:pPr marL="342900" indent="-342900">
              <a:buFont typeface="Arial" charset="0"/>
              <a:buChar char="•"/>
            </a:pPr>
            <a:r>
              <a:rPr lang="en-US" sz="1600" dirty="0">
                <a:latin typeface="Comic Sans MS" panose="030F0702030302020204" pitchFamily="66" charset="0"/>
                <a:ea typeface="Arial" charset="0"/>
                <a:cs typeface="Arial" charset="0"/>
              </a:rPr>
              <a:t>The standard timings of tests differ but last no more than 60 minutes:</a:t>
            </a:r>
            <a:br>
              <a:rPr lang="en-US" sz="1600" dirty="0">
                <a:latin typeface="Comic Sans MS" panose="030F0702030302020204" pitchFamily="66" charset="0"/>
                <a:ea typeface="Arial" charset="0"/>
                <a:cs typeface="Arial" charset="0"/>
              </a:rPr>
            </a:br>
            <a:r>
              <a:rPr lang="en-US" sz="1600" dirty="0">
                <a:solidFill>
                  <a:srgbClr val="388CDA"/>
                </a:solidFill>
                <a:latin typeface="Comic Sans MS" panose="030F0702030302020204" pitchFamily="66" charset="0"/>
                <a:ea typeface="Arial" charset="0"/>
                <a:cs typeface="Arial" charset="0"/>
              </a:rPr>
              <a:t>- </a:t>
            </a:r>
            <a:r>
              <a:rPr lang="en-GB" sz="1600" dirty="0">
                <a:solidFill>
                  <a:srgbClr val="388CDA"/>
                </a:solidFill>
                <a:latin typeface="Comic Sans MS" panose="030F0702030302020204" pitchFamily="66" charset="0"/>
                <a:ea typeface="Arial" charset="0"/>
                <a:cs typeface="Arial" charset="0"/>
              </a:rPr>
              <a:t>Grammar, Punctuation and Spelling </a:t>
            </a:r>
            <a:r>
              <a:rPr lang="en-US" sz="1600" dirty="0">
                <a:solidFill>
                  <a:srgbClr val="388CDA"/>
                </a:solidFill>
                <a:latin typeface="Comic Sans MS" panose="030F0702030302020204" pitchFamily="66" charset="0"/>
                <a:ea typeface="Arial" charset="0"/>
                <a:cs typeface="Arial" charset="0"/>
              </a:rPr>
              <a:t>(Paper 1) – 45 minutes;</a:t>
            </a:r>
            <a:br>
              <a:rPr lang="en-US" sz="1600" dirty="0">
                <a:solidFill>
                  <a:srgbClr val="388CDA"/>
                </a:solidFill>
                <a:latin typeface="Comic Sans MS" panose="030F0702030302020204" pitchFamily="66" charset="0"/>
                <a:ea typeface="Arial" charset="0"/>
                <a:cs typeface="Arial" charset="0"/>
              </a:rPr>
            </a:br>
            <a:r>
              <a:rPr lang="en-US" sz="1600" dirty="0">
                <a:solidFill>
                  <a:srgbClr val="388CDA"/>
                </a:solidFill>
                <a:latin typeface="Comic Sans MS" panose="030F0702030302020204" pitchFamily="66" charset="0"/>
                <a:ea typeface="Arial" charset="0"/>
                <a:cs typeface="Arial" charset="0"/>
              </a:rPr>
              <a:t>- </a:t>
            </a:r>
            <a:r>
              <a:rPr lang="en-GB" sz="1600" dirty="0">
                <a:solidFill>
                  <a:srgbClr val="388CDA"/>
                </a:solidFill>
                <a:latin typeface="Comic Sans MS" panose="030F0702030302020204" pitchFamily="66" charset="0"/>
                <a:ea typeface="Arial" charset="0"/>
                <a:cs typeface="Arial" charset="0"/>
              </a:rPr>
              <a:t>Grammar, Punctuation and Spelling </a:t>
            </a:r>
            <a:r>
              <a:rPr lang="en-US" sz="1600" dirty="0">
                <a:solidFill>
                  <a:srgbClr val="388CDA"/>
                </a:solidFill>
                <a:latin typeface="Comic Sans MS" panose="030F0702030302020204" pitchFamily="66" charset="0"/>
                <a:ea typeface="Arial" charset="0"/>
                <a:cs typeface="Arial" charset="0"/>
              </a:rPr>
              <a:t>(Paper 2) – 15 minutes;</a:t>
            </a:r>
            <a:br>
              <a:rPr lang="en-US" sz="1600" dirty="0">
                <a:solidFill>
                  <a:srgbClr val="388CDA"/>
                </a:solidFill>
                <a:latin typeface="Comic Sans MS" panose="030F0702030302020204" pitchFamily="66" charset="0"/>
                <a:ea typeface="Arial" charset="0"/>
                <a:cs typeface="Arial" charset="0"/>
              </a:rPr>
            </a:br>
            <a:r>
              <a:rPr lang="en-US" sz="1600" dirty="0">
                <a:solidFill>
                  <a:srgbClr val="388CDA"/>
                </a:solidFill>
                <a:latin typeface="Comic Sans MS" panose="030F0702030302020204" pitchFamily="66" charset="0"/>
                <a:ea typeface="Arial" charset="0"/>
                <a:cs typeface="Arial" charset="0"/>
              </a:rPr>
              <a:t>- Reading – 60 minutes;</a:t>
            </a:r>
            <a:br>
              <a:rPr lang="en-US" sz="1600" dirty="0">
                <a:solidFill>
                  <a:srgbClr val="388CDA"/>
                </a:solidFill>
                <a:latin typeface="Comic Sans MS" panose="030F0702030302020204" pitchFamily="66" charset="0"/>
                <a:ea typeface="Arial" charset="0"/>
                <a:cs typeface="Arial" charset="0"/>
              </a:rPr>
            </a:br>
            <a:r>
              <a:rPr lang="en-US" sz="1600" dirty="0">
                <a:solidFill>
                  <a:srgbClr val="388CDA"/>
                </a:solidFill>
                <a:latin typeface="Comic Sans MS" panose="030F0702030302020204" pitchFamily="66" charset="0"/>
                <a:ea typeface="Arial" charset="0"/>
                <a:cs typeface="Arial" charset="0"/>
              </a:rPr>
              <a:t>- </a:t>
            </a:r>
            <a:r>
              <a:rPr lang="en-US" sz="1600" dirty="0" err="1">
                <a:solidFill>
                  <a:srgbClr val="388CDA"/>
                </a:solidFill>
                <a:latin typeface="Comic Sans MS" panose="030F0702030302020204" pitchFamily="66" charset="0"/>
                <a:ea typeface="Arial" charset="0"/>
                <a:cs typeface="Arial" charset="0"/>
              </a:rPr>
              <a:t>Maths</a:t>
            </a:r>
            <a:r>
              <a:rPr lang="en-US" sz="1600" dirty="0">
                <a:solidFill>
                  <a:srgbClr val="388CDA"/>
                </a:solidFill>
                <a:latin typeface="Comic Sans MS" panose="030F0702030302020204" pitchFamily="66" charset="0"/>
                <a:ea typeface="Arial" charset="0"/>
                <a:cs typeface="Arial" charset="0"/>
              </a:rPr>
              <a:t> Paper 1 (Arithmetic) – 30 minutes;</a:t>
            </a:r>
            <a:br>
              <a:rPr lang="en-US" sz="1600" dirty="0">
                <a:solidFill>
                  <a:srgbClr val="388CDA"/>
                </a:solidFill>
                <a:latin typeface="Comic Sans MS" panose="030F0702030302020204" pitchFamily="66" charset="0"/>
                <a:ea typeface="Arial" charset="0"/>
                <a:cs typeface="Arial" charset="0"/>
              </a:rPr>
            </a:br>
            <a:r>
              <a:rPr lang="en-US" sz="1600" dirty="0">
                <a:solidFill>
                  <a:srgbClr val="388CDA"/>
                </a:solidFill>
                <a:latin typeface="Comic Sans MS" panose="030F0702030302020204" pitchFamily="66" charset="0"/>
                <a:ea typeface="Arial" charset="0"/>
                <a:cs typeface="Arial" charset="0"/>
              </a:rPr>
              <a:t>- </a:t>
            </a:r>
            <a:r>
              <a:rPr lang="en-US" sz="1600" dirty="0" err="1">
                <a:solidFill>
                  <a:srgbClr val="388CDA"/>
                </a:solidFill>
                <a:latin typeface="Comic Sans MS" panose="030F0702030302020204" pitchFamily="66" charset="0"/>
                <a:ea typeface="Arial" charset="0"/>
                <a:cs typeface="Arial" charset="0"/>
              </a:rPr>
              <a:t>Maths</a:t>
            </a:r>
            <a:r>
              <a:rPr lang="en-US" sz="1600" dirty="0">
                <a:solidFill>
                  <a:srgbClr val="388CDA"/>
                </a:solidFill>
                <a:latin typeface="Comic Sans MS" panose="030F0702030302020204" pitchFamily="66" charset="0"/>
                <a:ea typeface="Arial" charset="0"/>
                <a:cs typeface="Arial" charset="0"/>
              </a:rPr>
              <a:t> Paper 2 (Reasoning) – 40 minutes;</a:t>
            </a:r>
            <a:br>
              <a:rPr lang="en-US" sz="1600" dirty="0">
                <a:solidFill>
                  <a:srgbClr val="388CDA"/>
                </a:solidFill>
                <a:latin typeface="Comic Sans MS" panose="030F0702030302020204" pitchFamily="66" charset="0"/>
                <a:ea typeface="Arial" charset="0"/>
                <a:cs typeface="Arial" charset="0"/>
              </a:rPr>
            </a:br>
            <a:r>
              <a:rPr lang="en-US" sz="1600" dirty="0">
                <a:solidFill>
                  <a:srgbClr val="388CDA"/>
                </a:solidFill>
                <a:latin typeface="Comic Sans MS" panose="030F0702030302020204" pitchFamily="66" charset="0"/>
                <a:ea typeface="Arial" charset="0"/>
                <a:cs typeface="Arial" charset="0"/>
              </a:rPr>
              <a:t>- </a:t>
            </a:r>
            <a:r>
              <a:rPr lang="en-US" sz="1600" dirty="0" err="1">
                <a:solidFill>
                  <a:srgbClr val="388CDA"/>
                </a:solidFill>
                <a:latin typeface="Comic Sans MS" panose="030F0702030302020204" pitchFamily="66" charset="0"/>
                <a:ea typeface="Arial" charset="0"/>
                <a:cs typeface="Arial" charset="0"/>
              </a:rPr>
              <a:t>Maths</a:t>
            </a:r>
            <a:r>
              <a:rPr lang="en-US" sz="1600" dirty="0">
                <a:solidFill>
                  <a:srgbClr val="388CDA"/>
                </a:solidFill>
                <a:latin typeface="Comic Sans MS" panose="030F0702030302020204" pitchFamily="66" charset="0"/>
                <a:ea typeface="Arial" charset="0"/>
                <a:cs typeface="Arial" charset="0"/>
              </a:rPr>
              <a:t> Paper 3 (Reasoning) – 40 minutes.</a:t>
            </a:r>
          </a:p>
          <a:p>
            <a:pPr marL="457200" indent="-457200">
              <a:buFont typeface="Wingdings" pitchFamily="2" charset="2"/>
              <a:buChar char="q"/>
              <a:defRPr/>
            </a:pPr>
            <a:endParaRPr lang="en-GB" sz="1100" dirty="0">
              <a:solidFill>
                <a:srgbClr val="002060"/>
              </a:solidFill>
              <a:latin typeface="Comic Sans MS" panose="030F0702030302020204" pitchFamily="66" charset="0"/>
              <a:cs typeface="Arial" charset="0"/>
            </a:endParaRPr>
          </a:p>
        </p:txBody>
      </p:sp>
    </p:spTree>
    <p:extLst>
      <p:ext uri="{BB962C8B-B14F-4D97-AF65-F5344CB8AC3E}">
        <p14:creationId xmlns:p14="http://schemas.microsoft.com/office/powerpoint/2010/main" val="3006637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836712"/>
            <a:ext cx="8784976" cy="5170579"/>
          </a:xfrm>
        </p:spPr>
        <p:txBody>
          <a:bodyPr>
            <a:normAutofit/>
          </a:bodyPr>
          <a:lstStyle/>
          <a:p>
            <a:pPr marL="109728" indent="0">
              <a:buNone/>
            </a:pPr>
            <a:r>
              <a:rPr lang="en-GB" dirty="0">
                <a:solidFill>
                  <a:srgbClr val="002060"/>
                </a:solidFill>
                <a:latin typeface="Comic Sans MS" panose="030F0702030302020204" pitchFamily="66" charset="0"/>
              </a:rPr>
              <a:t>As a reward for all their hard work in the lead up to SATs week, a special day of rewards will be organized for our wonderful Year 6 pupils once the tests have been completed.</a:t>
            </a:r>
            <a:endParaRPr lang="en-GB" dirty="0">
              <a:solidFill>
                <a:srgbClr val="800080"/>
              </a:solidFill>
              <a:latin typeface="Comic Sans MS" panose="030F0702030302020204" pitchFamily="66" charset="0"/>
            </a:endParaRPr>
          </a:p>
          <a:p>
            <a:pPr marL="109728" indent="0">
              <a:buNone/>
            </a:pPr>
            <a:endParaRPr lang="en-GB" dirty="0">
              <a:solidFill>
                <a:srgbClr val="800080"/>
              </a:solidFill>
              <a:latin typeface="Comic Sans MS" panose="030F0702030302020204" pitchFamily="66" charset="0"/>
            </a:endParaRPr>
          </a:p>
          <a:p>
            <a:pPr marL="109728" indent="0">
              <a:buNone/>
            </a:pPr>
            <a:r>
              <a:rPr lang="en-GB" dirty="0">
                <a:solidFill>
                  <a:srgbClr val="800080"/>
                </a:solidFill>
                <a:latin typeface="Comic Sans MS" panose="030F0702030302020204" pitchFamily="66" charset="0"/>
              </a:rPr>
              <a:t>TBC: More details will be given to confirm activities closer to the date.</a:t>
            </a:r>
          </a:p>
          <a:p>
            <a:pPr marL="109728" indent="0">
              <a:buNone/>
            </a:pPr>
            <a:endParaRPr lang="en-GB" dirty="0">
              <a:latin typeface="Comic Sans MS" panose="030F0702030302020204" pitchFamily="66" charset="0"/>
            </a:endParaRPr>
          </a:p>
          <a:p>
            <a:pPr marL="109728" indent="0">
              <a:buNone/>
            </a:pPr>
            <a:r>
              <a:rPr lang="en-GB" dirty="0">
                <a:solidFill>
                  <a:srgbClr val="FF0000"/>
                </a:solidFill>
                <a:latin typeface="Comic Sans MS" panose="030F0702030302020204" pitchFamily="66" charset="0"/>
              </a:rPr>
              <a:t>It’s the very least they deserve!</a:t>
            </a:r>
          </a:p>
        </p:txBody>
      </p:sp>
      <p:sp>
        <p:nvSpPr>
          <p:cNvPr id="3" name="Title 2"/>
          <p:cNvSpPr>
            <a:spLocks noGrp="1"/>
          </p:cNvSpPr>
          <p:nvPr>
            <p:ph type="title"/>
          </p:nvPr>
        </p:nvSpPr>
        <p:spPr>
          <a:xfrm>
            <a:off x="457200" y="0"/>
            <a:ext cx="8229600" cy="836712"/>
          </a:xfrm>
        </p:spPr>
        <p:txBody>
          <a:bodyPr/>
          <a:lstStyle/>
          <a:p>
            <a:pPr algn="ctr"/>
            <a:r>
              <a:rPr lang="en-GB" dirty="0">
                <a:solidFill>
                  <a:srgbClr val="0070C0"/>
                </a:solidFill>
                <a:latin typeface="Comic Sans MS" panose="030F0702030302020204" pitchFamily="66" charset="0"/>
              </a:rPr>
              <a:t>After SATs…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917164"/>
            <a:ext cx="2736304" cy="18242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17797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b="6349"/>
          <a:stretch/>
        </p:blipFill>
        <p:spPr>
          <a:xfrm>
            <a:off x="323528" y="1268760"/>
            <a:ext cx="8208912" cy="4248472"/>
          </a:xfrm>
          <a:prstGeom prst="rect">
            <a:avLst/>
          </a:prstGeom>
        </p:spPr>
      </p:pic>
    </p:spTree>
    <p:extLst>
      <p:ext uri="{BB962C8B-B14F-4D97-AF65-F5344CB8AC3E}">
        <p14:creationId xmlns:p14="http://schemas.microsoft.com/office/powerpoint/2010/main" val="1798895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alpha val="28000"/>
          </a:srgb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676400"/>
            <a:ext cx="7772400" cy="3276600"/>
          </a:xfrm>
        </p:spPr>
        <p:txBody>
          <a:bodyPr>
            <a:noAutofit/>
          </a:bodyPr>
          <a:lstStyle/>
          <a:p>
            <a:r>
              <a:rPr lang="en-GB" sz="6600" dirty="0">
                <a:latin typeface="Comic Sans MS" pitchFamily="66" charset="0"/>
              </a:rPr>
              <a:t>What exams will my child sit for English?</a:t>
            </a:r>
          </a:p>
        </p:txBody>
      </p:sp>
      <p:sp>
        <p:nvSpPr>
          <p:cNvPr id="2050" name="AutoShape 2" descr="data:image/jpeg;base64,/9j/4AAQSkZJRgABAQAAAQABAAD/2wCEAAkGBxQTEhQUExQVFhUXFxwZGRcYGBwaHxwYHh8aGhweHBcYHiggHxolHRoaIjEiJSorLi4uGSIzODMsNygtLisBCgoKDg0OGxAQGywkICQsLCwsLCwsLCwsLCwsLCwsLCwsLCwsLCwsLCwsLCwsLCwsLCwsLCwsLCwsLCwsLCwsLP/AABEIAOEA4QMBEQACEQEDEQH/xAAcAAACAwEBAQEAAAAAAAAAAAAABgQFBwMCAQj/xABNEAACAAMFBAUFDAcHBAMBAAABAgADEQQFEiExBkFRcQcTImGBMnKRobEUIzM0QlJzgpKywdEVFiRik9LhU2Ois8Lw8TVUg6PD4uMX/8QAGgEAAgMBAQAAAAAAAAAAAAAAAAMCBAUBBv/EADcRAAIBAgMEBwgCAgMBAQAAAAABAgMRBCExBRJBURMyM2FxgbEUIpGhwdHh8BUjNFJCkvFiU//aAAwDAQACEQMRAD8A3GAAgAIACAAgAIACAAgAIACAAgAIACAAgAIACAAgAIACAAgAIACAAgAIACAAgAIACAAgAIACAAgAIACACk2m2ll2MJjVnLk0VaVoNSanTMDxhdSooalvC4SeIb3Xa3M77O30lrk9agK9oqVOZBHGnEEHxjsJqauheJw8qE9yRaRMQUd57VWeRMMuYzBhStFJ1FRmITPEQg7Mv0Nm168FOCVvFEX9erJ85/sNEPaqY7+GxXJfFB+vVk+e/wBhvyg9qph/DYrkviiwu3aSzTzhlzRi3KQVJ5BgK+EMhWhPJMrV8BiKKvOOXPX0LaGlMqrZtDZ5Zo0wEjcoLenDkIrzxVKDs39S3SwNeorxjl35epDO2Nm/f+z/AFhft1Lv+A/+KxHd8TpK2tsx1crzVvwBjqxtF8fkRlszErRX80TTfMnAXWYrAUqFIJzNNNd8TliqUYOd7pciv7JW3lFxavzI/wCskni32Yr/AMnQ5v4Df4+t3fEDtHJ4t9mD+Toc38A/j63d8T0m0Ug/KI5qfwjq2lh3x+TOPAVlw+ZLmXlLFDiqCKggFh6RDp4ulG2evJN+glYeo8rfQ5fpmT84/ZP5Qv8AkcP/ALfJ/Yn7JV5fNAL4lfOP2W/KBbQoPR/J/YHhKq4fNHo3rL4n7LflEvbqPN/B/Yj7NU5fNfcJd7SmIAbMmg7J1PhHI4+hJqKevczssLVim2vmidFwrhAAQAEABAAQAEABAAQAYvtrevui1uwNUT3tOS1qfFqnlSM+rLekepwNHoqKT1ebLTozvXq7Q0lj2Zwy89akekVHgInh5WlbmV9q0d+n0i1j6M1SLp54yjb9D7tmGhphTP6o3xl4rtGew2O17LFd79Shsllea6y5a4natAKCtASdctAfRCIxcnZGjUqRpxc5uyRNttwWmUpeZJdVGpyIHPCTQc4nKlOKu0IpY7D1ZbsJpv8AeZWwstDqdpnmWFELHrCxR23lVANa8SGUE76GHVsTLoVG+by8jBWzoQxblb3bJpd7+1n8ihEZ5okmzXfNmKWSWzKNSB/uphkaU5K8VcTOvTg1GUkmyOreuFjmiVdMkvNCrrRj6FJ/CO9G53jHX7ZicRNQp7z7vUnRREHeXZncnApamtBWGxpTqN7iuLlUjBLedjiRChha7PWoqzJ8l1bLvAJr6AYv4Cs4ycODT+NiljaSlFT4pr4XOQikMJ1yD35O6vsMXMAr4iPn6FfFP+p/vEa49KYxSXtYwrpNXLtri511jJxmHUKkaseav8dS/hqrlCVN8nYu41igEABAAQAEABAAQAEAFHtlenueyzGU0dhgTzmyr4Cp8IXVnuxLeCo9LWSemrMnk3M7WV7SB2EdUp3HU8gSo8TwiioPd3j0csRFVlS4tX/fmc7lnBJ8tj8lwRzqKRxOzuSrxcqbS5G33bbVnSkmoaqwqKegjwII8I0YyUldHkqtN05uEtUZ7t/aWW0OhAKuqkd2leekZ2Kf9jPTbHpxlRjLimyj2YtiSbVJmTDhRS1TQnVGAyGepEKoyUZpv9yNDH0p1cPOEM27eqY83vttZeqcSyZjMpAXAwGYpmWAyi9PFU912zPP4fY+J6ROa3UnrdfQzICM09WWdns7Iq4hTGMY805A+NK8qQqqmmipOpGcnbhl5ndGG8VhZBq5pGyK0skr6x/xNG5g1ajH94nltou+Jl5eiFe07JWgu5VUwlmK9rdU09UZ8sDV3na3xNantOgopNu9lfIl3Js5PkzlmOFwgNWjV1Vhp4wyjhKkJ70tM/QVisfRq0nCN7u3DvRVCMBaF0YtkvhJnmj2xsbK7SfgZe0ezj4lTew9+m+efbFDF9vPxZdw3ZR8EWdz2PNWoMga+Kt+cXMJQzUuV/RlTE1cmvD1REm0qaRQnbedh8b2zJtx/DL4+wxb2f268/Qr4vsmXF+WoLLKg9o0pQ561rGptCsoU91PNlHC03Kd2skWDICKEAjvi84pqzKybWaPUdOBAAQAEABAAQAEABABlfSPevW2gylPZkrQ97kqT6BQemKVed5W5HodmUdynvvWT+RIsG19kl2QWUyZxXAVbJMy3lHy95JMdjWgo7tiFTAV5VulUle91r5cBJkjtDn7M4rmtLQ0DorvTKZZmOnvictHHpofrGLWHn/xMXa1HNVV4P6HLpKl++o3dSnrivi+uXdhy/rcRQs0hpjBEUsx0UZk5VyHIGKyTbsjbnOMI70nZEybcdpUVaRNA8wn2CJulNcGIjjMPJ2U4/Eh2WfgYNhRqbnGJTzG+IJ2dx9SG/Hdu14OzLm23ubTMxsoVsIBA0yyqPyiGIk5z3mUKWFWGhuJ3V2cTFcYadsv8Vk+b+JjewvYx8DyeP8A8ifiWlYsFQ8zj2TyMRloyUdUZuI8atD1IxbJfCTPNHtjY2V2kvBGXtHs4+JVXv8ADzfPMUMX28/Eu4bsY+CO1yWlhMC1yIb7pMMwdWSqKPO/oxeKppwv4eqPkVTpKuyUGmoprQ10NNx3iLOEgp1oxff6MTiJONNtEq97s6ujqSQTQ11B58Is43BKl78dOInDYnpPdlqMsb5lBAAQAEABAAQAEABABBvu8RZ5Eyc3yFqBxbRR4kgRGct1XG0KTq1FBcTMNh7nFstExpwLoAWmZkYnY1GYodcTZcIp0Yb8sz0GPr9BSShk+Hgh7/Uiw/2P/smfzRZ6CHIx/wCRxP8At8l9hQ282aSzGXNkLhlkMrCpNHoSDViTmK/ZHGK9amo5o09n4yVa8JvPVeAt7P3h7ntEqbuVs/NOTeomFQluu5fxNLpaThz9Rm6QbcrzVVc6BWruIZQRTwjmKd5i9jUZQpOT718GVWydoWXbJLuwVQWqxNAKowzPMiF0WlUTf7kXNowlPDTjFXbtl5o02ZtNZACfdEs8mqfQMzGl09P/AGR5RbPxTdujfwsZNe1oWZPmugorOxA0yJrpurr4xlzacm0eyw8JU6UYS1SVzxYvL8IRU0JVeqWEJKxpOyk8GyS8x2QQe6hOvhQ+MbuEknRXceW2hBrEy79DO7Y4aY7DRnYjkSTGJOzk33s9NSTjCMXwSXyJ+y7AWlScgFfP6jQ3DNRqXfJ+jK+PTdBpc16o6iMpaHC72btSS3cuwUYRrGps6rCnOTm7ZIzsdTnOEVFXzKy3zg8x2GhYkcqxRrzU6kpLRsuUYuFOMXwR2uYe/Lyf7rQzCK9VeD9GLxT/AKn5eqPQhCOE65vhk5n2GLeB/wAiPn6MRiuyl+8RntMgOpVtD/zHoqtKNSO7LQx4TcHvI4XnahLlk7zkvP8AprCsXXVKm3x4eIyhS6SaXDidLv8AgkrmcI15RLDX6GF+S9CNbtJW5skQ8WEABAAQAEABABlG1l9Wm10QWeakoGoGBiWIyqxpuroPXupVJynlbI9Fg8PRoe85py8VkTejq2zZMwyGs8zDNavWFWXCQp1qKUy4jM98SoScXa2oradOFSPSKay4XWeZpNYtmEIvSBekxw9lSRMYdljMCkjcaLQa5558YrV5N+6ka+zqMYtVZSXHIz79Gzv7Gb/Df8orbr5G10tP/ZfFHpjMqFdXqAFFVIIA0GY3CETafEfRqwWSaz7wm1WlQ2fcY5GO9oNqYmlT6zOfW9zegx3o2K9voczvZZDzGCojksQBlTM5DM5CObvC6+JGW08NHrSGSZciSZRBYm0Bu0oBw00wqd5Bzrv9EQrKCW7f3k/IyZbcpyr7ryh9eZUNa1Boag8CIX0MmXVjKTzTPnu5QpNTTKsdVGd7cwliqe65cu44/pVP3vR/WJ+yzFfyNHv+BOs94LixBZmGmpUcPXEKmHk1a6Ks9rYZLdbz/e8lfpZOD/Z/rFf2Kp3fEX/KYfv/AHzJb2gdX1pDBMsyp5bu+IPD1N/dS+3xHxxdLoukby/JDF9SfnH7LflEvYq3L5oQ9q4Raz9fsX9x26WJU6evbEuWS5zGBaEnIr2jQbuUXMNhqtJOSim2ra6fIqVdo4euvdllF3eTzKb9a7N89vsN+UV/Ya3L5o7/AC2F5v4P7E25dqJDT5SoWZ2bCqlWFSctSMtYdQwtelUU929u9EZ7Qw1WO4pPPuZcXztzLs8xpUxcMwUr5TDMVHkjgeMaMq2J0UF/2/8ACpKphYStKb/6sX7VtnIc4mmMT5jZchSM2rh8TVlvT9UWobRwdNWi38H9jRbrnq8mU65q0tWU0pkQCMj3Ru0luwS7kU3NTe8uOZKiZwIACAAgAIAPE7yTyMJxHZS8H6HY6opS+QEeIlUvCMeVy7bMEmUjtGr0buDVyRbLLhzGns/pGjtHZzo/20+rx7vx6C6dS+TPFiajVJyAPshWy5KOITeln6Haq90jW23s5oCQvDjz/KGYzaFSvK0XaPLn4/YVGKRKsN2AqGYnPMAZZRcweyoTpqdW+edu4jKeeRDve61UqcyumZOXo5eqE43CvCNSg7xb0fP8kd2NTrFBapWFjQ9muVTnHGk1vR0ehTlHddi92butGQTXBLYuzmRSmmnfGngsNCUVOWt/QZTgrXOm0V1yxLeaoIaoJzOdSAcjz3RLG4aCg6i1/J2pBWuLiWJJkyWhAOIqCSAdddYz6avOMU9bEISknaLaGSfsfZTLZFlqpalWoCcjXfkI2vZoJZX+JYnKpKLjvtX7xc2g2Yl2WWroa1bCQQBuJrUcor16O4r3M3E0pQjfeb8ShisURg2b2eW0Izs7LRsIApwB384sUaCqK7Zbw+GVVNtjjIuiWJAkMMabw2/PFnTvi9Gmox3TQjRiobjzRib6nmYqGAzUdk7olTLvwladejLMK5EirLrxpFqmlumzhacXRXfqZRtNdgs1qmyFJZUIoTrQqGFab86eEQasypUjuycRg6LboSdaWmOT7xhZQN7MWAr3DCYlBZjcNBSlfkHSkJHuustmM4gdaKgqtAoUDfioKnmIJ2uGJ3d/LXiUOzlwzbZN6uXkBm7kZIvE8Sdw38qkRSuKp03N2RvFgsolSpcpalZaKgrrRQAK9+UPRqxVlYkQHQgAIACAAgA8TvJPIwnEdlLwfodjqijjwZeAwO1mBeEgDPSm+PfOUYwvN5WzvoUeORR2+meHQmn++6PH140t6U6PVvb7+RZbdkmQTFZ6ERsRaADhHvIqySK5wttm6xQCaZ1iti8KsRBQbtnc6nYSb0TBOmKNAaeoRi1aapTcI6LIqzfvMYdnLbLWQA0xFNTkWAOvAmNTBVacaSUpJa8RlOSUT1f9tltIcLMRicOQYE+UNwMdxdanKi1GSby496OzknEW7q+GleevtjMw/ax8UJj1kP8AHoi0LW3vxdPpB91orYrqLxKeN6i8fuIcZ5mD1sD8BM+kP3Vi/hOo/E08F1H4/YZ4tFwwSZqeZiiebepr2xHxGRyb7zRbp9VG5hexiZf0jSG93Wh6dnEgr39WkQlqVcQnvt/uhG2Y2iNjS0lB77NVFQ7lpjxMeVRQcTAnYhTqbl7cbfUh3FdEy2WgSkPaarO7GtBXtMd7Gp03k8zHErs5CDnKyNxuK5pVllCVKFAMyTqzb2Y8fZoIclY04QUFZFjHSYQAEABAAQAEAHid5J5GE4jspeD9DsdUUceELx8McegEq2h/labqaf8AMa2044q6dXq8Laf++PkKp7vDUh2hThHM+wRThGTo3X+30QT1IkLIjHb5TsB1ZpxzpHrsbSr1Euhlbnnb6MTFriVE+fMUlS7YhwOXGMGtiMRSk6cpveXJ5fQYkmLtomVmuWzz3wyEnKKlLNsz59oyxuy4jOlh8YFSRTDXTLWsXaGDdWG9vW8vySjTurnq8LgMqWzmYDSmWGmpA498drYJ04OW9p3fkJU7K9yBdXw0rz19sV8P2sfFEY9ZD/Hoi0Le3vxdfpB91orYrqeZTxvZrx+4hRnmYPWwPwEz6Q/dWL+E6j8TTwXUfj9hni0XDA5mp5mKJ5t6mwbEfEZHI/eaLdPqo3ML2MTLOkdj+kJ4rl2Mv/GkQlqVMR2jFuXKLVwqWoCxoK0UZkmm4cYiJJV2Xg9nmpNlkY0Ne48V5EVB5wJ2JRk4u6N9ui8UtEmXOTyXWtDqDvB7wajwh6dzVjJSSaJkdJBAAQAEABAAQAeJ3knkYTiOyl4P0Ox1RRx4QvHyOPQC+Ay8I9+opws+RR4lfeVjAQldxrT2/wC+6MfG7PjToSdHLPet8nb1JqbbzKWuvfHnt52feMGqW1QDxFY9zCW9FSXFFcXr0+Ffw9gjye0v8qfl6IfHQW7R8I/OG0+ziZ1TtJDjsv8AF15t7Y3sD2K8/UdT6p72k+LzPq/eWJY3sJeXqjtTqindXw0rz19sY+H7WPiIj1kP8eiLQt7efF0+lH3WitiuovEp43qLx+4hRnmYO+xE0LZprHRXYnwVTF/C9R+JpYN2pt9/0Fmx7bWk2hCzAy2ZQZeEUAamjUxVFd5jqqyuVI4yp0ib0dsv3MVJo7R5mFFOWpr+xI/YZHmn7zRbp9VG5hexiZb0k/8AUZ/JPuJEJ6lXEdoy76H5YL2sEA1SWM88iXqORyiUBmE1l5fUWNrbhNktTSgDgY4pR4odBzB7PhXfEJKzEVae5K3wHHo1vvq1WROZQHNZefHIA8zpEoO2Raw87Kz8jSYaWwgAIACAAgAIAI1vtiywuKvabCKcSCfwMQn1WiE6iha/FinM2hkgkdvIn5P9Y8jLZ1a70OvadBZZ/A8/rHJ/f+z/AFiL2bX7v3yD+Uod/wABqum8UnpjStAcOYpmKfnHsYdVEKVaNVb0TjO2gsykq01QQSCM9RkRpDNxsg8XRTs5FU8+RMcCTNUsxyTPXuNIwMXsWV3Kjpy+32G08bRk1FSzJ8h56DDgqBpXP1gwuhPH0IdGoXS0v+GPe68yovm0GTR5o8qprXkNwPERVng68p71XWXhcVWxEaSu9Bb/AElLJJLipNd8WfZ5pJJaGZ7VTbbclmX1w7TpLAlkqVL0xVpSvMZ8YvYWpUp2pON7v1Y+niqdtUe792nluGlKVpizbFWtDUUy4iO4ypUlelu8fQlPE03kmiqs86hV1INCGB5ZxmJuEr8Uci+KLi8tqA8maqnq5ihaUbPNhWmVdI2adapXg3GLytpnxOV8TFQavZiparyeZQTJjsBoGJPqhcqVeWsZfBmbKs5daVzzJkOwqqMw0qFJ9ghUqc45NP4BFOWaVzzMvR5AZMbpXykFRWvFeXGG06VZr3U7DIucck7FRd95LImK5lNMwgFKmgDCmFmArWlNN8XfZqqSlukacNxp5O2mZK2fuaZa3pL8kEY3OQUcTxPdCuhnfNWOU8POcrLzZq95Vs1imdSM5Uk9WKVzVezlvzA5xY0WRstdHTtHgsjAL4vN2nO0/GZrGrErQ56ZZUFKDTdEFTlLMpqjOp7zfxJey+1TWSerpiCkqswYQcSYgSMzrTQ5ROFGe8kNp0KlN3TQ3bYbb2S1ShhlThNlkmWzKlMxRgaPWlM+aiLc8BUtfIbUSmstTO0ty8GHh+UUehnyKrws1pY27oyvybarO7TnDlHwA0ANMKntU1OesTSkusWqDm098cY6PCAAgAIACACuvqxNNWWFp2ZgY1JGQDDcNc4jJXE1qbmlbg7ma2xCJjg6h2B5gkQk8/UTU2nzPEmUWZVGrEKOZNB7YDkU5NJcTSNmbteRKKOVJxE9kkihA4gcIdFWRvYWjKlDdlzF/bm7JUtVmIuF2mGuZzqCxNONR64sU5N5FHaFGEIqUVm3+RXu609VNlzPmMCeVc/VWGNXVjNpT3JqXJmuq1RUaGKp6lC5t46izUIBLMAKj6x+7EoQTldoobRklRtza+/0M9WWKjICvdDtyPJGEkOG1N0SZEmWJSBavmdSaKdSYZgoxlNtpacjUxtCFKmlBWz+gsFBwHojRdKm3dxXwRnXYxbI21FbqpioVY9klRk3Dkfbziji8HTa34xXfkX8DXUXuS0enj+SDtLLC2qaFAGa6CnyV4RYwcIxpLdSX/rEYzt5eXoiti0Vi2F/Gy2EhD77MmMFPzQFTE1O6oA7yIqTo9JWz0S+rNLDVujoO2rb9EJM0NWrVLN2qk1JrvJ4xcTVshTT4jDc2x0+0APlLQgUZtTyUZkd5pFari4U3bVliGGnPPRDJYNhXkOJkq1ETBxl5EbwRjzUxVnjVNbso5eJYjhHB3jLPwLS3317jmos74GaOy4z6txSqnimdQdRnuGSYUeli3HVcOf5Gzq9HJKWj+RJ2guiRaJE0vLRiZZIegxDLIq+uW6F06koSVmPdmj89rG4xJrPRLdsp7LMd5aMxnEYmUE4QqUFSNKknxjMxs5KaSfAZHQ89J2yslbObTJlrLeWRjCAKGUkLUqMsQJBrwr3R3CV5b25J3uElxM82dvt7JPWchNAaOvz03g9/DgaRdq0lUjusgnY/Q0maGUMpqGAIPEHMRhtWyHHuAAgAIACAAgAyy/R+0zvpG9sIlqedxHay8T7dJBtEigp74leeIQR1O0bOrDxRqUPPQiltqnWTbLJr5TGvdUqK+isNp5JszMet+dOnzf2Ey0ysBw0oy1DD94Eg+GUNTMmcVF248fE0XY+29ZZkrqnYPhp/hpCJqzN7A1N+iu7IodqybRaGlr5MiU7nnTEf9A8TE4ZK5Rxl61VwWkU3+/IUjp3w0y+A87YzMVnkN84g+laxPA9eXgbO0HelB/ugpy5RNaCsaTaWplRi3oeY6cOtrtDTGLtmxAqeNAFrzyiMIqKsic5uct56/qOUSIFTe7kso3AZeOvsHojqRYpP3S66Prp660Y2zSUKkcWNQo5anwHGKuMq7kLLVl3CU96d+Rq8Y5qhAAo9JyA2RTvE1aeIYRdwL/s8ipjF/X5lXsLfBazz7O5rglsyeZQgjkCRTzu6GYylaSmuOpDB1LpwfAyizzioNKdpaHlvpF9q7LBsHQ/8Sf6dvuy4y8b2i8PuMjoW3SHNC3daK71CjmWUD1mFYZXqo7LQwZo2hJ+jdn5RWy2dW1WTLB5hQDGDUd5trmOWhPiB0IACAAgAIAMuv1v2if57e3+kIlqedxD/tl4nm5PjEn6RPaII6nMP2sfFGpw89GKl49u9JC7kSvjRz/LDF1GZlX3sZBcl9yl23sOC0YxpMGL6wyb8D4xOm8iptClu1d7mdtkr1SSWBPZMssfOSp9JWvoEcnG5PBV408u6/mvwWeydjLyZ85/Kn4h4Z1/xE+gRybs0uRYwVNyhKpLWVxFUw4xUNt9TMVhsh7gPQpH4Q3B9pI08S74am/3QXl5xoGej5WOgEAHubKw07wD6Y4nclKNrHO9rsLWVbQorgmFH7lIUqeVSR9YQtVEqu4+Ky+ZbpU70d5c/sM3RYB1E7j1ufLCtPxilj+uvA0MF1X4jtFAuhABn3SheQPVSAcwesbuyIUetj6I0sBT1n5GfjZ6Q8xf2MJ90NT+xm15YfzpFjF9n5oThO08mIcvQQ9mgOWym1Nossl5dns/WpjLYijk1IQU7GWgrFStQhOScnYknY5X9et42/CjyJmAGoSXJmAV0qxNSTzNO6O06dGlmmvijjbZcbJdG8xnWba6IgIPVVqzUzAYjIL3Zk6ZQqtjFa0PidUeZrEZowIACAAgAIAOFrtaS1xTGCitKk0z4eqBuxCc4wV5Oxl14zg86aw0Z2I5Ekj1Qh6nnast6cmuLYXbOCTpbtorqx5AgwLU7SkozUnwYy39tUGVRZ2dWxVLUAyocs67yD4ROU+RfxGOUklSbuV2xdqedeDtMYsRKOZ7ii7uZicZO1itgJyqYpuTvl9hj23sXWWcsNZZxeGjerP6sMpvM0NoU96lvcs/uZ7KlFmVVFSxAA7yaD1w8woxcmkjXLDZRLlpLGiqB6Pzis3dnqKcFCCiuBkloTCzLwYj0GkWUeXmrSa7y+nzK3fZxwmOPWx9hh+E7SXgXJu+Fh4v6lRGgVCZdFi66YJdaVVqHgQCRXurCq1To47w6hS6We54kNxRippiBoQCDmOUMTTV0QnTlB2krEi0tVZZ/dw+g/1r4xGKs2dm7xi/Ib9jJYazOrAFS7Ag5ggqtQRwjNxraqprl9Wa2zlei0+b+h4ua7JdjtDqswLLmjKXMNDiGmBz5QoSCNRlWI1akqsE2s1xX1H06caUnZ5PgMruAKkgDiT+MVbXLNxX2g22kyVKySJszdhNVB4sw15D1Rbo4Sc3eWSKtXFRirRzZl9qtDTHZ3JZ2NSTvP5d26NeMVFWRmSbk7sc9grqIk2i0sKAy2RO8aseVQB4GM/G1c1BeLL2Dp6zZlUtjhpU0NKjjwi+9SybF0PN+xTO6e33JcZWN7ReH3GQ0HqKZIIACAAgAIACAAgAotsbI82Qqy1LHrAaDhRvziM1dFPG05TppRV8zIdo76NndpKgdauTVzCnhlq3s9UShh5SzaKmHwLlnUyXLiK869p7azX8Dh+7SHKg1wNGOHox0ivX1PEq8py6TZnixPqNRHHRf+pKVClLWK+A37B7XGTaKzFDM6lNaVJIPA0ao5GscVJme8K8LUdWkrq2a4rPhzGzbPbC0S5iogVUmSFco61IL4gQTluEWaFCEo3fM16MY1aSlJa8BIu/aCfLmK6larUiq1z0/GGRpKTsytR2fRhNNJ5d5dv0j24b5Z/8f9YJYemloy7KEUtCga/5xYswUkkk5EZk1OhiG4Zc9mUpNvP98i8um/WnKtnCGpmYgK7yKGh4b6dxidN9G3JlLEYSrSgox96N/NcC3v275tll9ZMUZnCoxDNv+ATFmOJpydkdobLr1Z7trLiJU2fMdqucuG70QSmmj0mDwKoSW7Hz4na03NOCCb1MwJ88owWnHFTTv0iEKsb2uWK8YzfutX5XI5nzsOHG1PO/GG76Kf8AHxvvbiv5FtYNprZZ0CS5xVT2qYUbu1ZSfkxn4lqUy7hMBSjF70eP0QXhtXap6GXNmh1O4y5eu4js5HvEJg3B70cmWJ7Pw81aUcvP7lFPaYMNDUU4LxPdFuOLlxZl1djwXVjdeOZwNpm6VPoH5RJ1211hS2av/wA38zvZGmM1GY04ZRVli6iyTLmG2PSnNdJHLkMsi3XnacVns7sydXQovVJ2MlIBNKDMDLPOOUZQb3pvMZtHDdC/64JQyS8fjchjYK8P+2P8SV/PGj7TS/29fsY+6yyum4r4sofqEeWGFSA8kgkDI0LHPvEIrToVFm/UZTbi9L+I17DTrVasU2ZaZmBGACgJ2jkxBOHyaEaZ56ikZaNvaMaFC0I01drXPLhz1HuJGKEABAAQAEABAAvbeX6bHY5k1fhDRJfntoab6CrU/dhlKG9KwGAXPdk21T0ky+1MmNqT4szHgMyT+JjQlJRV2cNxuLo5sUhAHlLPenaeaMVT3Iaqo9fEmKMq828nY6dL46PbDPllVkJJb5LylCEHkMmHcfVHI15p63Awy/7mmWSe8iaO0u8aMp0Ydx9RBG6L8JKSujhZTr5mWnA004nlyxLLb2CliCe+hoeNK74nTioppFmi/dOVYYNNHPRWf+6H8H/9Ipe2f/PzE9N3CdtLcEyxzermEMCMSsuhGmh0II0izSqqorobGW8iHddoMudKddVmKR4Ee3SJTV4tHXoPPSxPJnyU+SsssObMQfuiKWGWTYzBL3WxJkOAykioBBI4gGtPHSLLLjV1Y3S671kWlKynVgRmu8dzLqIzJQlF5mLOEoOzRkm2lzizWp0UUlt207lOo8CCOVIv0Z70TUw9Tfhd6kq59ip1rlS5qvLVDVTUtiFHYGgCkV4ZxWrO02SljIUm4tO/4HPba55SXfMEqWiFQmEhRWgZcq0rUjLvrCE8ylhasnWTk+foZPLs5fAARU5UJpqWz7xyidzZcrXuaj0fXZJmWBRMlS3q0wHEoJ8ojUisRepkYypKNZ7r5ehnN5XWZFomS6ghGIGum7Ua0IhUnmbuFi5RjV5odejGyETXmZYTLKjPOuJN3CCOpT2xUW4od/0Zo0TMA8TvJPIwHY6if0WNWyzMgPfd3mS4jE1tsq1ZeH1Y5xIyAgAIACAAgAIAMs6dbQQlkl7maY/ioRR/mGLWFWbZxld0GyFNotLnylloF5MzFvuLEsU/dQI2SKZ0IAMk6dLOuOyPo5WYp71Blkegs32ot4Z5M4zP7IFDOENVyoYuQuPocSURDCwaUelQf9qf4v8A9Io+x/8A18hHQ94m7T7QvbZomOoQKuFUBrQampOpPhoIs0qSpqyGQjuonbD7OzLTPluVIkowZnIyOE1CjiSRnTQV7qxr1VCLXE5Ukkhu6VLrLJLnqK9XVX81qUPIHL60VMNKzcSeDnZuPMzWLponqW5UhlJVhoQaEciM45qFrlq99mdgW14pqpowIWYoNK0Yghhlow8RENzd6uXoK6Ldzhl6GvbOSZK2eWLPnKpVTWpNSSSa761qNxihUcnJ72plVXJze9qVfSQSLvnUNM5f+YkRjqPwPbrz9DG8ZGAjIgVB8TEzbte6Ng6NGrYEJ1LzPvmIy1MXHK1Z+XoIW13x20ef+AhTPRYH/Hh4F10Xt+0zBu6o/eSCOpU2wv6Y+P0ZpsTPOHib5J5GA7HUTein4rM+l/0S45E19tduvD6sdY6Y4QAEABAAQAEACJ0wXMZ9jE1BVpDYz9GRR/Rkx7lMPw8rSs+IGY7CX8bDalmtQymGCYAQThJrUAHVSAeVRvi1VhvxscP0FYrZLnIsyU6ujCoZTUEc4z2mnZnT3aJ6y1Z3YKqipZiAAOJJ0EcSvoBgHSHtOtutOJA3VSwUl50rnVnoRUYjTLgo0NY0KNNwicK6x2coisyU6xcS4ic1qyg5U1Kn274sQLFFZXJcy0VRRRRhJ3EnPOuZIiVsxthsbo6tw0Nn8GI/+MRW9qp95DpYipeNgmSJjSpqlHXUH1EEZEd8WIyUldDE01dF7sZtPOs86UhdmkswVkY1CgmlVr5NK1oMjnCq9GM4t2zITgmhw2z2vm2eeZKy5Ty8ALBwTiDVqMjSlMtDFSlRUo3uToYeM47zbIdv2CScqzrFMAVwGCPWlDnk4qRyIPOJRruLtNEo4txe7UQpXtcFos3w0shfnjtL9oZDkaQ+NSMtGW4VoT6rKyJjDSeia1ky58onJGVh3YgQfWtfExUxKzTM/GxzUi36Sf8Ap87nL/zEivHUhge3Xn6Mxt9F5fiYmbi4mw9GXxCX58z7xiEtTEx3bPy9BC2v+O2jz/wEJZ6PA/48PAuei/4zM+hP3kjsSntjsY+P0Zp0TPOHid5J5GA7HVCb0U/FZn0v+iXHEa+2u3j4fVjrHTHCAAgAIACAAgA+MoIIIqDqIAMS296OplnZp1kQvIOZRRVpXgM2TgRmN+lYvUq6llLU4JN3XpOkkmROmS669W5UHmFND4w9xT1QHu8L2tE+gnTps3MUDuzCvcpNK8hHFFLRARZLAMpZcQBBKkkYhXMVGYqMqjPOOnB22svaTapkqbIGFOoRcFKYCpcFCBkKZaZUoRkY5Qi4xafMt0eqUqSy2Sgk0Jy7hUw+4w/R8YhSMl6Wl/a5Z4yB6nmfnGjhH7j8SxR0EqWaEHgRFljWOXSZ8eP0af6oqYfqD8J2fmWXR5tQsse5pzUWvvbnQE6qTuBOYPeRwiFelf3kLxVBv34+Y87Q2uTLs8wzyMDKRQ/KqNAN5itBSclulOlGTkt3UwlY0zaNG6LFRJc6Y7quNlUVYCoQHPXSrEeEUsTJNpGdjJXaS4EfpN2nFDZFCFWCOZmOujVoANM1GdfCER5jsBRXat81YzxnFFzGh9piRppps0Dow2lA/ZGwBQHcTMVKZiqkHXMk1rEZczMx9FdonyVis26lBLXMfEpSZRlIIO4AjLfUesQp6mrs2vGVBRvmsmedh78lWe0hpjqEdShao7NSCCe6op41gQbRp9NRtBq6d/E1dbzkkVE6UR3Ov5xM8w00VG0u1EiTKcCajTWVsKqwJrQ5mhyHOONlrCYaVWabyjfNkHo9CSbIMcyWDMYvTGuQIULv3ha+MCHbUrKrX93grfccI6ZwQAEABAAQAEAGfXttnOWdMWVg6tWKiq1rTImteIMdsejw+yaUqUXUvdq+v4In672r+6+wf5o7Yd/EYbv+P4Otz9XbZsx7XZ7KyS0Lu5kri7u0c9xPhElOUdGyjj8BRoxiqd96Tss/x4FELeq5yZFmk5kgpKAPcCwzMRnea95svLY9BLjfx/BXypKzZoBkSCzNmer8SdeZhW9KK1ZVq4ChCLk08u8arJ0eyJ5Z1YyQKLgRVpxqa8/VDaGIks3mY29uaI7TejiXKq6znbIggquVRQEROpiJPOwKrc7xnkyZeuwku04GM11IHyQM60O//ecX8PVdKNlncWqrRUW7owlKjMLRMyFaFV/CJVMS3d2Oqq2xNvm6J/W5sXyADFqEjjn+HfCKVRJcixCaS1Ir3ZOQ/OHca+o5xYp4lXzY2FZXzZ4tlmmhsBlzARuKsKeqG1aq0TGTqLgyRd9zzGYY6gV8kHM92WntitPENdViJVraMlS7KySmqilcWHFkSCDoM67orMrXuR6RwC/2N+Mr9FN+60SjqRloL66CIkjlbEBluCPkn2GBHbtaCpYLKCx3ZflDLhGo0TDdy/7Ajgzp2SbFZlRqjUA09B3QEZVZM7S17Qy3j2wCj9JwwUEABAAQAEABAAk7f3OoRZ6KFIOF6ClQdCe8HLx7o6jd2RipObpSd+K8v35COqVIGlY6b7aSubLY7PLEsBEVUKjIADLvERPD1Jzc25Ntib0hXfKRZToqqxYqcIAqKVqQN4I1746jb2NXqTlKEndWuUGz1iOJppGXkqe/It6AR9qE1Se1alrQXHNjns5PwzCu5h6xmPVWI03mYc1kMk1MSkHeKQ55iRGI3RVLI2XHPxyV4r2T4aeqkWIO6ETVmctop1JYUauaeAz9tPTHKjysdgsyq2ruashHUdqUKGm9d/oOfpglHI7GWYkkU1hY0CYAGLYq7esm9Yw7MvTvfd6NfRE4LO4ubysMe1tzC0Wd1VR1ijEh34hu8RUeMTkrohF2ZjsKGjz0YWgB5ssgVZQwPmmhz+sInAhNCnfNoEy0TnGjTGIpwrl6qRF6kkrI83bdjWhjLUE9h2NMzQKTl3k0A7yIErsG7EFdmLXT4rO/ht+UTscujS7Hc1ikWCXOtVmlhllKZmJBiL0GWerE5czEsrELu+RlVrtImTXmKiywakIgoFFKACnt3nOIExz6NtmzPf3TOzlK1UB+XMHyvNU+k8jEkiMnwNXiRAIACAAgAIACACJetjE6TMln5SkcjuPgaGAbQqulUjNcGZHYZfvqhzhoc+Y3eqkdeh7OrL+tuOZq9zW9JqdhgcORpu3iOI8fiaM6cveWoj9INux2gSxpKWn1moT6sMSRv7Ho7lFzf/J/JfrGNbo6qxItO0gxNzObeiv+GFVVdGJia/TV5T4cPBaFZJmFGDbwQYrrJi3mN1stQEvEPlUC+On5xZk7IQlmKlqspTDX5S19enop6YrtWHp3LLZqfR2T5wqOY/ofVE6TzsQqLiSZ3vlrVd0sVPPX2lfREnnPwOLKJcsK5HSGizPNrrNgnClKEZQmSzHQeRRViJM1G4rEsqQiqQcsRYbycyeXDupD4qyK8ndlhHThkW3F1dRamoKJM7a8z5Q8DnyYQqSsxsXdFfc9vMhw4NDgmL4lCB/iwxxOx1q5XgRw6aZ0bXVgktPYdqaaDuQZes1PICGQXEXN52HAmJkDF+kDaj3XNwSz7xLPZ/fbQvy3Duqd8QbuMirFfshcLWyeEFQgFZjD5KnLL946DxO6BK51uxulksyy0WWihUUBVA3AaRMUdYACAAgAIACAAgAIAMs21sPVWp6DszO2PHyv8QJ8Ykj1uzK3SYdc1l9vkS9gbwEuc6MaK6E+KVb7uL0Rxidr0HUpKS1T9cvWxE2fkm1W0MwyLma3IGoHKpUeMdHYyaw2E3Vy3V++F2ai61BB3xE8kJNollWZTqCR6IqPJlhE2VOMwSJXA58q5ehaxNO9kRta7LTaOz1lhh8g+o5e2kMqLK5CDzKCyT8Dq3A+rf6qwlOzuNaui+2eQnHNOrt/U+s+qG0+LFT5E68rasmWXY0AyHM6QxuxFK5mt629pzlj4DuhLdx6ViFHDo+bFW8mX1L+UoqvehP4H1EQ2D4CZrO4yxMgLO392dbZS4Haldseb8sejP6oiMlkSi8zKjoOZ/CFDTvdljM6bLlLq7Ba8BvPgKnwgWYN2Nws8lURUUUVQFA4ACgh4gz/AKT9qcCmySW7TD31huU/I5sNe7nlFsnFGdSbAZjypcrtvMAoo+ca5HgBSp4DOIkjabnsEm7LJ22oFo02ZQmrGgrQAmmgA4eMT0F6s4Hb+7/7f/1Tf5IN5BusZZbggEaEVHKOnD1AAQAEABAAQAEACl0iWHFJWaNZbUPmtQfewx1Gxsatu1XTf/JfNfi5n0uYVNRkaEeBBU+omOnpHFSVn3fJ3Hvo3sVEmzTqxwDkuZ9Zp9WOM89tqrecaa4K/wAf35jnHDEFnaOz4Zgbcw9Yy9lIRUWY6DyOuzdnqxc7hQcyc/V7Y7TWdzlR8C9tEoMrKdCCIa1dClkJDqQSDqDTxiqWB0sMnBLVeAz57/XFqKsrCG7sSdtby6yaJSnsy9e99/oGXphc3nYZBZXF2VLLMFUVLEADvOQiBMn33dbWeZgJqCAQ3Hj6DX1R2SscjK5xu63NKmpMGZU6cV0I9ECdnc61dGpSJwdVZTVWAIPcYeVxX232jSSsyzYHLzJRocsIDYlzNa1yOVIhJ8CUVfMzA6DmfwhY0mXJb+ony5pFQjVIG8UINO+hjqdmcaujSrw2oH6Pm2uSpyyUPTysQSpAJyBNaVzpuht8ri7Z2MSnTS7MzEszEkk6knMkxAmXOy9/+42eYspHmEAKXrkK5gU0rln3UjqdgauWt89IE20yXkvKlqrjMgtUUII17xBc4o2E5tDHCR+jrD8HL8xfYIYJO8ABAAQAEABAAQAR7wsgmynlnR1K8q7/AA1gGUajpzU1wdxOs/R/8+f4Kn4k/hHbm3Pbf+sPi/wNt03esiUspKkLXM6mpJJNO8xwxsRXlWqOpLVkyASc50hW8pQ1OIr7Y40nqF7H2VKVRRQAOAFIErBc9x0DgbHLJqUWta1oK1jm6uR27OrjI0NDxjpwV22KQkkznJOZNBrENwZ0hLurZaXJmCZiZiAaAgZE5Vy7q+mBQszjm2Tb7udLSqqxKlTUMNe8Z7j+AjrjcipWKb9SJf8Aav6BEdwn0jL257v6iX1eMsASRWmQO7LdWp8YmlYg3cU9ttm7RaLQJkpQVEtVqWAzBY6HmIjKLbJRkkikm7EWqgwyx31ddaCvhWI7jJbyOX6j2z+zX7a/nBuMN5DMmzk83VMstFE1mqAWy8tW1FdwiaWViLavcU5HR1bVYMBIy4uf5Y5Znd5Hyb0dW5iSepqf3z/LBZhvI8f/AM1tv9z/ABD/ACwWYbyPjdGtt/uf4h/lgsw3kbBZUKoqnUKAfARMWdYACAAgAIACAAgAIACAAgAIACAAgAIACAAgAIACAAgAIACAAgAIACAAgAIACAAgAIACAAgAIACAAgAIACAAgAIACAAgAIACAAgAIACAAgAIACAAgAIACAAgAIACAAgAIACAAgAIACAAgAIAP//Z">
            <a:hlinkClick r:id="rId2"/>
          </p:cNvPr>
          <p:cNvSpPr>
            <a:spLocks noChangeAspect="1" noChangeArrowheads="1"/>
          </p:cNvSpPr>
          <p:nvPr/>
        </p:nvSpPr>
        <p:spPr bwMode="auto">
          <a:xfrm>
            <a:off x="28575" y="-1790700"/>
            <a:ext cx="3743325" cy="3743325"/>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5122" name="Picture 2" descr="http://www.fulwood-cadley.lancsngfl.ac.uk/images/library/Classes/Class%2010/Titles/SATs%20Sign.G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47513">
            <a:off x="-46913" y="488012"/>
            <a:ext cx="3110432" cy="131445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sats"/>
          <p:cNvPicPr>
            <a:picLocks noChangeAspect="1" noChangeArrowheads="1"/>
          </p:cNvPicPr>
          <p:nvPr/>
        </p:nvPicPr>
        <p:blipFill rotWithShape="1">
          <a:blip r:embed="rId4">
            <a:extLst>
              <a:ext uri="{28A0092B-C50C-407E-A947-70E740481C1C}">
                <a14:useLocalDpi xmlns:a14="http://schemas.microsoft.com/office/drawing/2010/main" val="0"/>
              </a:ext>
            </a:extLst>
          </a:blip>
          <a:srcRect l="25002" r="24205"/>
          <a:stretch/>
        </p:blipFill>
        <p:spPr bwMode="auto">
          <a:xfrm rot="19693374">
            <a:off x="6173916" y="4343167"/>
            <a:ext cx="3073236" cy="340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865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TextBox 2"/>
          <p:cNvSpPr txBox="1"/>
          <p:nvPr/>
        </p:nvSpPr>
        <p:spPr>
          <a:xfrm>
            <a:off x="467544" y="332656"/>
            <a:ext cx="8064896" cy="6001643"/>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Spelling, Punctuation and Grammar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C0504D">
                    <a:lumMod val="75000"/>
                  </a:srgbClr>
                </a:solidFill>
                <a:effectLst/>
                <a:uLnTx/>
                <a:uFillTx/>
                <a:latin typeface="Comic Sans MS" panose="030F0702030302020204" pitchFamily="66" charset="0"/>
                <a:ea typeface="+mn-ea"/>
                <a:cs typeface="+mn-cs"/>
              </a:rPr>
              <a:t>	</a:t>
            </a:r>
            <a:r>
              <a:rPr kumimoji="0" lang="en-GB" sz="3200" b="0" i="0" u="none" strike="noStrike" kern="1200" cap="none" spc="0" normalizeH="0" baseline="0" noProof="0" dirty="0">
                <a:ln>
                  <a:noFill/>
                </a:ln>
                <a:solidFill>
                  <a:srgbClr val="C0504D">
                    <a:lumMod val="75000"/>
                  </a:srgbClr>
                </a:solidFill>
                <a:effectLst/>
                <a:uLnTx/>
                <a:uFillTx/>
                <a:latin typeface="Comic Sans MS" panose="030F0702030302020204" pitchFamily="66" charset="0"/>
                <a:ea typeface="+mn-ea"/>
                <a:cs typeface="+mn-cs"/>
              </a:rPr>
              <a:t>1x45 minute paper on general 	spelling, punctuation and grammar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C0504D">
                    <a:lumMod val="75000"/>
                  </a:srgbClr>
                </a:solidFill>
                <a:effectLst/>
                <a:uLnTx/>
                <a:uFillTx/>
                <a:latin typeface="Comic Sans MS" panose="030F0702030302020204" pitchFamily="66" charset="0"/>
                <a:ea typeface="+mn-ea"/>
                <a:cs typeface="+mn-cs"/>
              </a:rPr>
              <a:t>	</a:t>
            </a:r>
            <a:r>
              <a:rPr kumimoji="0" lang="en-GB" sz="3200" b="0" i="0" u="none" strike="noStrike" kern="1200" cap="none" spc="0" normalizeH="0" baseline="0" noProof="0" dirty="0">
                <a:ln>
                  <a:noFill/>
                </a:ln>
                <a:solidFill>
                  <a:srgbClr val="8064A2">
                    <a:lumMod val="75000"/>
                  </a:srgbClr>
                </a:solidFill>
                <a:effectLst/>
                <a:uLnTx/>
                <a:uFillTx/>
                <a:latin typeface="Comic Sans MS" panose="030F0702030302020204" pitchFamily="66" charset="0"/>
                <a:ea typeface="+mn-ea"/>
                <a:cs typeface="+mn-cs"/>
              </a:rPr>
              <a:t>1x15 minute (approx.) paper on 	spelling only</a:t>
            </a:r>
            <a:endParaRPr kumimoji="0" lang="en-GB" sz="3200" b="0" i="0" u="none" strike="noStrike" kern="1200" cap="none" spc="0" normalizeH="0" baseline="0" noProof="0" dirty="0">
              <a:ln>
                <a:noFill/>
              </a:ln>
              <a:solidFill>
                <a:srgbClr val="C0504D">
                  <a:lumMod val="75000"/>
                </a:srgbClr>
              </a:solidFill>
              <a:effectLst/>
              <a:uLnTx/>
              <a:uFillTx/>
              <a:latin typeface="Comic Sans MS" panose="030F0702030302020204" pitchFamily="66"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3200" b="0" i="0" u="none" strike="noStrike" kern="1200" cap="none" spc="0" normalizeH="0" baseline="0" noProof="0" dirty="0">
                <a:ln>
                  <a:noFill/>
                </a:ln>
                <a:solidFill>
                  <a:srgbClr val="4BACC6">
                    <a:lumMod val="75000"/>
                  </a:srgbClr>
                </a:solidFill>
                <a:effectLst/>
                <a:uLnTx/>
                <a:uFillTx/>
                <a:latin typeface="Comic Sans MS" panose="030F0702030302020204" pitchFamily="66" charset="0"/>
                <a:ea typeface="+mn-ea"/>
                <a:cs typeface="+mn-cs"/>
              </a:rPr>
              <a:t>1x60 minute paper, comprised of 3 	different texts</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Tx/>
              <a:buBlip>
                <a:blip r:embed="rId2"/>
              </a:buBlip>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3200" b="0" i="0" u="none" strike="noStrike" kern="1200" cap="none" spc="0" normalizeH="0" baseline="0" noProof="0" dirty="0">
                <a:ln>
                  <a:noFill/>
                </a:ln>
                <a:solidFill>
                  <a:srgbClr val="9BBB59">
                    <a:lumMod val="75000"/>
                  </a:srgbClr>
                </a:solidFill>
                <a:effectLst/>
                <a:uLnTx/>
                <a:uFillTx/>
                <a:latin typeface="Comic Sans MS" panose="030F0702030302020204" pitchFamily="66" charset="0"/>
                <a:ea typeface="+mn-ea"/>
                <a:cs typeface="+mn-cs"/>
              </a:rPr>
              <a:t>assessed by teachers throughout 	the year – no exam</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1914114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fontScale="90000"/>
          </a:bodyPr>
          <a:lstStyle/>
          <a:p>
            <a:pPr algn="l" eaLnBrk="1" hangingPunct="1"/>
            <a:r>
              <a:rPr lang="en-GB" altLang="en-US" dirty="0">
                <a:solidFill>
                  <a:schemeClr val="tx2">
                    <a:lumMod val="75000"/>
                  </a:schemeClr>
                </a:solidFill>
                <a:latin typeface="Comic Sans MS" panose="030F0702030302020204" pitchFamily="66" charset="0"/>
              </a:rPr>
              <a:t>Monday 11</a:t>
            </a:r>
            <a:r>
              <a:rPr lang="en-GB" altLang="en-US" baseline="30000" dirty="0">
                <a:solidFill>
                  <a:schemeClr val="tx2">
                    <a:lumMod val="75000"/>
                  </a:schemeClr>
                </a:solidFill>
                <a:latin typeface="Comic Sans MS" panose="030F0702030302020204" pitchFamily="66" charset="0"/>
              </a:rPr>
              <a:t>th</a:t>
            </a:r>
            <a:r>
              <a:rPr lang="en-GB" altLang="en-US" dirty="0">
                <a:solidFill>
                  <a:schemeClr val="tx2">
                    <a:lumMod val="75000"/>
                  </a:schemeClr>
                </a:solidFill>
                <a:latin typeface="Comic Sans MS" panose="030F0702030302020204" pitchFamily="66" charset="0"/>
              </a:rPr>
              <a:t> May 2026</a:t>
            </a:r>
            <a:br>
              <a:rPr lang="en-GB" altLang="en-US" dirty="0">
                <a:latin typeface="Comic Sans MS" panose="030F0702030302020204" pitchFamily="66" charset="0"/>
              </a:rPr>
            </a:br>
            <a:r>
              <a:rPr lang="en-GB" altLang="en-US" dirty="0">
                <a:solidFill>
                  <a:schemeClr val="accent4">
                    <a:lumMod val="50000"/>
                  </a:schemeClr>
                </a:solidFill>
                <a:latin typeface="Comic Sans MS" panose="030F0702030302020204" pitchFamily="66" charset="0"/>
              </a:rPr>
              <a:t>Paper 1: Grammar, Punctuation and Spelling</a:t>
            </a:r>
          </a:p>
        </p:txBody>
      </p:sp>
      <p:sp>
        <p:nvSpPr>
          <p:cNvPr id="2" name="Content Placeholder 1"/>
          <p:cNvSpPr>
            <a:spLocks noGrp="1"/>
          </p:cNvSpPr>
          <p:nvPr>
            <p:ph idx="1"/>
          </p:nvPr>
        </p:nvSpPr>
        <p:spPr>
          <a:xfrm>
            <a:off x="457200" y="1916832"/>
            <a:ext cx="8229600" cy="4525963"/>
          </a:xfrm>
        </p:spPr>
        <p:txBody>
          <a:bodyPr>
            <a:normAutofit fontScale="92500" lnSpcReduction="20000"/>
          </a:bodyPr>
          <a:lstStyle/>
          <a:p>
            <a:r>
              <a:rPr lang="en-GB" dirty="0">
                <a:latin typeface="Comic Sans MS" panose="030F0702030302020204" pitchFamily="66" charset="0"/>
              </a:rPr>
              <a:t>The children will be prepared by their class teacher so they are equipped with a </a:t>
            </a:r>
            <a:r>
              <a:rPr lang="en-GB" dirty="0">
                <a:solidFill>
                  <a:schemeClr val="accent3">
                    <a:lumMod val="50000"/>
                  </a:schemeClr>
                </a:solidFill>
                <a:latin typeface="Comic Sans MS" panose="030F0702030302020204" pitchFamily="66" charset="0"/>
              </a:rPr>
              <a:t>good knowledge of the technical vocabulary </a:t>
            </a:r>
            <a:r>
              <a:rPr lang="en-GB" dirty="0">
                <a:latin typeface="Comic Sans MS" panose="030F0702030302020204" pitchFamily="66" charset="0"/>
              </a:rPr>
              <a:t>needed to identify and describe </a:t>
            </a:r>
            <a:r>
              <a:rPr lang="en-GB" dirty="0">
                <a:solidFill>
                  <a:schemeClr val="accent3">
                    <a:lumMod val="50000"/>
                  </a:schemeClr>
                </a:solidFill>
                <a:latin typeface="Comic Sans MS" panose="030F0702030302020204" pitchFamily="66" charset="0"/>
              </a:rPr>
              <a:t>various aspects of grammar and punctuation marks</a:t>
            </a:r>
            <a:r>
              <a:rPr lang="en-GB" dirty="0">
                <a:latin typeface="Comic Sans MS" panose="030F0702030302020204" pitchFamily="66" charset="0"/>
              </a:rPr>
              <a:t>.</a:t>
            </a:r>
          </a:p>
          <a:p>
            <a:pPr marL="0" indent="0">
              <a:buNone/>
            </a:pPr>
            <a:r>
              <a:rPr lang="en-GB" dirty="0">
                <a:latin typeface="Comic Sans MS" panose="030F0702030302020204" pitchFamily="66" charset="0"/>
              </a:rPr>
              <a:t> </a:t>
            </a:r>
          </a:p>
          <a:p>
            <a:r>
              <a:rPr lang="en-GB" dirty="0">
                <a:latin typeface="Comic Sans MS" panose="030F0702030302020204" pitchFamily="66" charset="0"/>
              </a:rPr>
              <a:t>Grammar, Punctuation and Spelling (Paper 1) requires a range of answer types such as </a:t>
            </a:r>
            <a:r>
              <a:rPr lang="en-GB" dirty="0">
                <a:solidFill>
                  <a:schemeClr val="accent3">
                    <a:lumMod val="50000"/>
                  </a:schemeClr>
                </a:solidFill>
                <a:latin typeface="Comic Sans MS" panose="030F0702030302020204" pitchFamily="66" charset="0"/>
              </a:rPr>
              <a:t>circling</a:t>
            </a:r>
            <a:r>
              <a:rPr lang="en-GB" dirty="0">
                <a:latin typeface="Comic Sans MS" panose="030F0702030302020204" pitchFamily="66" charset="0"/>
              </a:rPr>
              <a:t> missing capital letters, </a:t>
            </a:r>
            <a:r>
              <a:rPr lang="en-GB" dirty="0">
                <a:solidFill>
                  <a:schemeClr val="accent3">
                    <a:lumMod val="50000"/>
                  </a:schemeClr>
                </a:solidFill>
                <a:latin typeface="Comic Sans MS" panose="030F0702030302020204" pitchFamily="66" charset="0"/>
              </a:rPr>
              <a:t>multiple choice</a:t>
            </a:r>
            <a:r>
              <a:rPr lang="en-GB" dirty="0">
                <a:latin typeface="Comic Sans MS" panose="030F0702030302020204" pitchFamily="66" charset="0"/>
              </a:rPr>
              <a:t> questions, </a:t>
            </a:r>
            <a:r>
              <a:rPr lang="en-GB" dirty="0">
                <a:solidFill>
                  <a:schemeClr val="accent3">
                    <a:lumMod val="50000"/>
                  </a:schemeClr>
                </a:solidFill>
                <a:latin typeface="Comic Sans MS" panose="030F0702030302020204" pitchFamily="66" charset="0"/>
              </a:rPr>
              <a:t>one-word answers</a:t>
            </a:r>
            <a:r>
              <a:rPr lang="en-GB" dirty="0">
                <a:latin typeface="Comic Sans MS" panose="030F0702030302020204" pitchFamily="66" charset="0"/>
              </a:rPr>
              <a:t>, but does not require longer formal answers. </a:t>
            </a:r>
          </a:p>
          <a:p>
            <a:endParaRPr lang="en-GB" dirty="0"/>
          </a:p>
        </p:txBody>
      </p:sp>
    </p:spTree>
    <p:extLst>
      <p:ext uri="{BB962C8B-B14F-4D97-AF65-F5344CB8AC3E}">
        <p14:creationId xmlns:p14="http://schemas.microsoft.com/office/powerpoint/2010/main" val="25563876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33727" y="941616"/>
            <a:ext cx="8876545" cy="4974767"/>
          </a:xfrm>
          <a:prstGeom prst="rect">
            <a:avLst/>
          </a:prstGeom>
        </p:spPr>
      </p:pic>
    </p:spTree>
    <p:extLst>
      <p:ext uri="{BB962C8B-B14F-4D97-AF65-F5344CB8AC3E}">
        <p14:creationId xmlns:p14="http://schemas.microsoft.com/office/powerpoint/2010/main" val="2363455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158113" y="950761"/>
            <a:ext cx="8827773" cy="4956478"/>
          </a:xfrm>
          <a:prstGeom prst="rect">
            <a:avLst/>
          </a:prstGeom>
        </p:spPr>
      </p:pic>
    </p:spTree>
    <p:extLst>
      <p:ext uri="{BB962C8B-B14F-4D97-AF65-F5344CB8AC3E}">
        <p14:creationId xmlns:p14="http://schemas.microsoft.com/office/powerpoint/2010/main" val="53955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fontScale="90000"/>
          </a:bodyPr>
          <a:lstStyle/>
          <a:p>
            <a:pPr algn="l" eaLnBrk="1" hangingPunct="1"/>
            <a:r>
              <a:rPr lang="en-GB" altLang="en-US" dirty="0">
                <a:solidFill>
                  <a:schemeClr val="tx2">
                    <a:lumMod val="75000"/>
                  </a:schemeClr>
                </a:solidFill>
                <a:latin typeface="Comic Sans MS" panose="030F0702030302020204" pitchFamily="66" charset="0"/>
              </a:rPr>
              <a:t>Monday 11</a:t>
            </a:r>
            <a:r>
              <a:rPr lang="en-GB" altLang="en-US" baseline="30000" dirty="0">
                <a:solidFill>
                  <a:schemeClr val="tx2">
                    <a:lumMod val="75000"/>
                  </a:schemeClr>
                </a:solidFill>
                <a:latin typeface="Comic Sans MS" panose="030F0702030302020204" pitchFamily="66" charset="0"/>
              </a:rPr>
              <a:t>th</a:t>
            </a:r>
            <a:r>
              <a:rPr lang="en-GB" altLang="en-US" dirty="0">
                <a:solidFill>
                  <a:schemeClr val="tx2">
                    <a:lumMod val="75000"/>
                  </a:schemeClr>
                </a:solidFill>
                <a:latin typeface="Comic Sans MS" panose="030F0702030302020204" pitchFamily="66" charset="0"/>
              </a:rPr>
              <a:t> May 2026</a:t>
            </a:r>
            <a:br>
              <a:rPr lang="en-GB" altLang="en-US" dirty="0">
                <a:latin typeface="Comic Sans MS" panose="030F0702030302020204" pitchFamily="66" charset="0"/>
              </a:rPr>
            </a:br>
            <a:r>
              <a:rPr lang="en-GB" altLang="en-US" dirty="0">
                <a:solidFill>
                  <a:schemeClr val="accent4">
                    <a:lumMod val="50000"/>
                  </a:schemeClr>
                </a:solidFill>
                <a:latin typeface="Comic Sans MS" panose="030F0702030302020204" pitchFamily="66" charset="0"/>
              </a:rPr>
              <a:t>Paper 2: Spelling</a:t>
            </a:r>
          </a:p>
        </p:txBody>
      </p:sp>
      <p:sp>
        <p:nvSpPr>
          <p:cNvPr id="2" name="Content Placeholder 1"/>
          <p:cNvSpPr>
            <a:spLocks noGrp="1"/>
          </p:cNvSpPr>
          <p:nvPr>
            <p:ph idx="1"/>
          </p:nvPr>
        </p:nvSpPr>
        <p:spPr>
          <a:xfrm>
            <a:off x="395536" y="1556793"/>
            <a:ext cx="8229600" cy="2592288"/>
          </a:xfrm>
        </p:spPr>
        <p:txBody>
          <a:bodyPr>
            <a:normAutofit fontScale="85000" lnSpcReduction="20000"/>
          </a:bodyPr>
          <a:lstStyle/>
          <a:p>
            <a:r>
              <a:rPr lang="en-GB" dirty="0">
                <a:latin typeface="Comic Sans MS" panose="030F0702030302020204" pitchFamily="66" charset="0"/>
              </a:rPr>
              <a:t>This is the </a:t>
            </a:r>
            <a:r>
              <a:rPr lang="en-GB" dirty="0">
                <a:solidFill>
                  <a:schemeClr val="accent5">
                    <a:lumMod val="75000"/>
                  </a:schemeClr>
                </a:solidFill>
                <a:latin typeface="Comic Sans MS" panose="030F0702030302020204" pitchFamily="66" charset="0"/>
              </a:rPr>
              <a:t>shortest</a:t>
            </a:r>
            <a:r>
              <a:rPr lang="en-GB" dirty="0">
                <a:latin typeface="Comic Sans MS" panose="030F0702030302020204" pitchFamily="66" charset="0"/>
              </a:rPr>
              <a:t> paper. It is not strictly timed; usually, it lasts around 15-20 minutes.</a:t>
            </a:r>
          </a:p>
          <a:p>
            <a:pPr marL="0" indent="0">
              <a:buNone/>
            </a:pPr>
            <a:r>
              <a:rPr lang="en-GB" dirty="0">
                <a:latin typeface="Comic Sans MS" panose="030F0702030302020204" pitchFamily="66" charset="0"/>
              </a:rPr>
              <a:t> </a:t>
            </a:r>
          </a:p>
          <a:p>
            <a:r>
              <a:rPr lang="en-GB" dirty="0">
                <a:latin typeface="Comic Sans MS" panose="030F0702030302020204" pitchFamily="66" charset="0"/>
              </a:rPr>
              <a:t>Teachers will read a word, read a sentence containing the word, then read the word again. Pupils will have </a:t>
            </a:r>
            <a:r>
              <a:rPr lang="en-GB" dirty="0">
                <a:solidFill>
                  <a:schemeClr val="accent5">
                    <a:lumMod val="75000"/>
                  </a:schemeClr>
                </a:solidFill>
                <a:latin typeface="Comic Sans MS" panose="030F0702030302020204" pitchFamily="66" charset="0"/>
              </a:rPr>
              <a:t>ample time </a:t>
            </a:r>
            <a:r>
              <a:rPr lang="en-GB" dirty="0">
                <a:latin typeface="Comic Sans MS" panose="030F0702030302020204" pitchFamily="66" charset="0"/>
              </a:rPr>
              <a:t>to write down the spelling of the word. </a:t>
            </a:r>
          </a:p>
          <a:p>
            <a:endParaRPr lang="en-GB" dirty="0"/>
          </a:p>
        </p:txBody>
      </p:sp>
      <p:pic>
        <p:nvPicPr>
          <p:cNvPr id="3" name="Picture 2"/>
          <p:cNvPicPr>
            <a:picLocks noChangeAspect="1"/>
          </p:cNvPicPr>
          <p:nvPr/>
        </p:nvPicPr>
        <p:blipFill rotWithShape="1">
          <a:blip r:embed="rId2"/>
          <a:srcRect t="18813"/>
          <a:stretch/>
        </p:blipFill>
        <p:spPr>
          <a:xfrm>
            <a:off x="3779912" y="3999407"/>
            <a:ext cx="5382411" cy="2883056"/>
          </a:xfrm>
          <a:prstGeom prst="rect">
            <a:avLst/>
          </a:prstGeom>
        </p:spPr>
      </p:pic>
    </p:spTree>
    <p:extLst>
      <p:ext uri="{BB962C8B-B14F-4D97-AF65-F5344CB8AC3E}">
        <p14:creationId xmlns:p14="http://schemas.microsoft.com/office/powerpoint/2010/main" val="2865809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00">
            <a:alpha val="29000"/>
          </a:srgb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676400"/>
            <a:ext cx="7772400" cy="3276600"/>
          </a:xfrm>
        </p:spPr>
        <p:txBody>
          <a:bodyPr>
            <a:noAutofit/>
          </a:bodyPr>
          <a:lstStyle/>
          <a:p>
            <a:r>
              <a:rPr lang="en-GB" sz="6600" dirty="0">
                <a:latin typeface="Comic Sans MS" pitchFamily="66" charset="0"/>
              </a:rPr>
              <a:t>How can I help my child prepare for the </a:t>
            </a:r>
            <a:r>
              <a:rPr lang="en-GB" sz="6600" dirty="0">
                <a:solidFill>
                  <a:srgbClr val="00B0F0"/>
                </a:solidFill>
                <a:latin typeface="Comic Sans MS" pitchFamily="66" charset="0"/>
              </a:rPr>
              <a:t>SPAG</a:t>
            </a:r>
            <a:r>
              <a:rPr lang="en-GB" sz="6600" dirty="0">
                <a:latin typeface="Comic Sans MS" pitchFamily="66" charset="0"/>
              </a:rPr>
              <a:t> paper? </a:t>
            </a:r>
          </a:p>
        </p:txBody>
      </p:sp>
      <p:sp>
        <p:nvSpPr>
          <p:cNvPr id="2050" name="AutoShape 2" descr="data:image/jpeg;base64,/9j/4AAQSkZJRgABAQAAAQABAAD/2wCEAAkGBxQTEhQUExQVFhUXFxwZGRcYGBwaHxwYHh8aGhweHBcYHiggHxolHRoaIjEiJSorLi4uGSIzODMsNygtLisBCgoKDg0OGxAQGywkICQsLCwsLCwsLCwsLCwsLCwsLCwsLCwsLCwsLCwsLCwsLCwsLCwsLCwsLCwsLCwsLCwsLP/AABEIAOEA4QMBEQACEQEDEQH/xAAcAAACAwEBAQEAAAAAAAAAAAAABgQFBwMCAQj/xABNEAACAAMFBAUFDAcHBAMBAAABAgADEQQFEiExBkFRcQcTImGBMnKRobEUIzM0QlJzgpKywdEVFiRik9LhU2Ois8Lw8TVUg6PD4uMX/8QAGgEAAgMBAQAAAAAAAAAAAAAAAAMCBAUBBv/EADcRAAIBAgMEBwgCAgMBAQAAAAABAgMRBCExBRJBURMyM2FxgbEUIpGhwdHh8BUjNFJCkvFiU//aAAwDAQACEQMRAD8A3GAAgAIACAAgAIACAAgAIACAAgAIACAAgAIACAAgAIACAAgAIACAAgAIACAAgAIACAAgAIACAAgAIACACk2m2ll2MJjVnLk0VaVoNSanTMDxhdSooalvC4SeIb3Xa3M77O30lrk9agK9oqVOZBHGnEEHxjsJqauheJw8qE9yRaRMQUd57VWeRMMuYzBhStFJ1FRmITPEQg7Mv0Nm168FOCVvFEX9erJ85/sNEPaqY7+GxXJfFB+vVk+e/wBhvyg9qph/DYrkviiwu3aSzTzhlzRi3KQVJ5BgK+EMhWhPJMrV8BiKKvOOXPX0LaGlMqrZtDZ5Zo0wEjcoLenDkIrzxVKDs39S3SwNeorxjl35epDO2Nm/f+z/AFhft1Lv+A/+KxHd8TpK2tsx1crzVvwBjqxtF8fkRlszErRX80TTfMnAXWYrAUqFIJzNNNd8TliqUYOd7pciv7JW3lFxavzI/wCskni32Yr/AMnQ5v4Df4+t3fEDtHJ4t9mD+Toc38A/j63d8T0m0Ug/KI5qfwjq2lh3x+TOPAVlw+ZLmXlLFDiqCKggFh6RDp4ulG2evJN+glYeo8rfQ5fpmT84/ZP5Qv8AkcP/ALfJ/Yn7JV5fNAL4lfOP2W/KBbQoPR/J/YHhKq4fNHo3rL4n7LflEvbqPN/B/Yj7NU5fNfcJd7SmIAbMmg7J1PhHI4+hJqKevczssLVim2vmidFwrhAAQAEABAAQAEABAAQAYvtrevui1uwNUT3tOS1qfFqnlSM+rLekepwNHoqKT1ebLTozvXq7Q0lj2Zwy89akekVHgInh5WlbmV9q0d+n0i1j6M1SLp54yjb9D7tmGhphTP6o3xl4rtGew2O17LFd79Shsllea6y5a4natAKCtASdctAfRCIxcnZGjUqRpxc5uyRNttwWmUpeZJdVGpyIHPCTQc4nKlOKu0IpY7D1ZbsJpv8AeZWwstDqdpnmWFELHrCxR23lVANa8SGUE76GHVsTLoVG+by8jBWzoQxblb3bJpd7+1n8ihEZ5okmzXfNmKWSWzKNSB/uphkaU5K8VcTOvTg1GUkmyOreuFjmiVdMkvNCrrRj6FJ/CO9G53jHX7ZicRNQp7z7vUnRREHeXZncnApamtBWGxpTqN7iuLlUjBLedjiRChha7PWoqzJ8l1bLvAJr6AYv4Cs4ycODT+NiljaSlFT4pr4XOQikMJ1yD35O6vsMXMAr4iPn6FfFP+p/vEa49KYxSXtYwrpNXLtri511jJxmHUKkaseav8dS/hqrlCVN8nYu41igEABAAQAEABAAQAEAFHtlenueyzGU0dhgTzmyr4Cp8IXVnuxLeCo9LWSemrMnk3M7WV7SB2EdUp3HU8gSo8TwiioPd3j0csRFVlS4tX/fmc7lnBJ8tj8lwRzqKRxOzuSrxcqbS5G33bbVnSkmoaqwqKegjwII8I0YyUldHkqtN05uEtUZ7t/aWW0OhAKuqkd2leekZ2Kf9jPTbHpxlRjLimyj2YtiSbVJmTDhRS1TQnVGAyGepEKoyUZpv9yNDH0p1cPOEM27eqY83vttZeqcSyZjMpAXAwGYpmWAyi9PFU912zPP4fY+J6ROa3UnrdfQzICM09WWdns7Iq4hTGMY805A+NK8qQqqmmipOpGcnbhl5ndGG8VhZBq5pGyK0skr6x/xNG5g1ajH94nltou+Jl5eiFe07JWgu5VUwlmK9rdU09UZ8sDV3na3xNantOgopNu9lfIl3Js5PkzlmOFwgNWjV1Vhp4wyjhKkJ70tM/QVisfRq0nCN7u3DvRVCMBaF0YtkvhJnmj2xsbK7SfgZe0ezj4lTew9+m+efbFDF9vPxZdw3ZR8EWdz2PNWoMga+Kt+cXMJQzUuV/RlTE1cmvD1REm0qaRQnbedh8b2zJtx/DL4+wxb2f268/Qr4vsmXF+WoLLKg9o0pQ561rGptCsoU91PNlHC03Kd2skWDICKEAjvi84pqzKybWaPUdOBAAQAEABAAQAEABABlfSPevW2gylPZkrQ97kqT6BQemKVed5W5HodmUdynvvWT+RIsG19kl2QWUyZxXAVbJMy3lHy95JMdjWgo7tiFTAV5VulUle91r5cBJkjtDn7M4rmtLQ0DorvTKZZmOnvictHHpofrGLWHn/xMXa1HNVV4P6HLpKl++o3dSnrivi+uXdhy/rcRQs0hpjBEUsx0UZk5VyHIGKyTbsjbnOMI70nZEybcdpUVaRNA8wn2CJulNcGIjjMPJ2U4/Eh2WfgYNhRqbnGJTzG+IJ2dx9SG/Hdu14OzLm23ubTMxsoVsIBA0yyqPyiGIk5z3mUKWFWGhuJ3V2cTFcYadsv8Vk+b+JjewvYx8DyeP8A8ifiWlYsFQ8zj2TyMRloyUdUZuI8atD1IxbJfCTPNHtjY2V2kvBGXtHs4+JVXv8ADzfPMUMX28/Eu4bsY+CO1yWlhMC1yIb7pMMwdWSqKPO/oxeKppwv4eqPkVTpKuyUGmoprQ10NNx3iLOEgp1oxff6MTiJONNtEq97s6ujqSQTQ11B58Is43BKl78dOInDYnpPdlqMsb5lBAAQAEABAAQAEABABBvu8RZ5Eyc3yFqBxbRR4kgRGct1XG0KTq1FBcTMNh7nFstExpwLoAWmZkYnY1GYodcTZcIp0Yb8sz0GPr9BSShk+Hgh7/Uiw/2P/smfzRZ6CHIx/wCRxP8At8l9hQ282aSzGXNkLhlkMrCpNHoSDViTmK/ZHGK9amo5o09n4yVa8JvPVeAt7P3h7ntEqbuVs/NOTeomFQluu5fxNLpaThz9Rm6QbcrzVVc6BWruIZQRTwjmKd5i9jUZQpOT718GVWydoWXbJLuwVQWqxNAKowzPMiF0WlUTf7kXNowlPDTjFXbtl5o02ZtNZACfdEs8mqfQMzGl09P/AGR5RbPxTdujfwsZNe1oWZPmugorOxA0yJrpurr4xlzacm0eyw8JU6UYS1SVzxYvL8IRU0JVeqWEJKxpOyk8GyS8x2QQe6hOvhQ+MbuEknRXceW2hBrEy79DO7Y4aY7DRnYjkSTGJOzk33s9NSTjCMXwSXyJ+y7AWlScgFfP6jQ3DNRqXfJ+jK+PTdBpc16o6iMpaHC72btSS3cuwUYRrGps6rCnOTm7ZIzsdTnOEVFXzKy3zg8x2GhYkcqxRrzU6kpLRsuUYuFOMXwR2uYe/Lyf7rQzCK9VeD9GLxT/AKn5eqPQhCOE65vhk5n2GLeB/wAiPn6MRiuyl+8RntMgOpVtD/zHoqtKNSO7LQx4TcHvI4XnahLlk7zkvP8AprCsXXVKm3x4eIyhS6SaXDidLv8AgkrmcI15RLDX6GF+S9CNbtJW5skQ8WEABAAQAEABABlG1l9Wm10QWeakoGoGBiWIyqxpuroPXupVJynlbI9Fg8PRoe85py8VkTejq2zZMwyGs8zDNavWFWXCQp1qKUy4jM98SoScXa2oradOFSPSKay4XWeZpNYtmEIvSBekxw9lSRMYdljMCkjcaLQa5558YrV5N+6ka+zqMYtVZSXHIz79Gzv7Gb/Df8orbr5G10tP/ZfFHpjMqFdXqAFFVIIA0GY3CETafEfRqwWSaz7wm1WlQ2fcY5GO9oNqYmlT6zOfW9zegx3o2K9voczvZZDzGCojksQBlTM5DM5CObvC6+JGW08NHrSGSZciSZRBYm0Bu0oBw00wqd5Bzrv9EQrKCW7f3k/IyZbcpyr7ryh9eZUNa1Boag8CIX0MmXVjKTzTPnu5QpNTTKsdVGd7cwliqe65cu44/pVP3vR/WJ+yzFfyNHv+BOs94LixBZmGmpUcPXEKmHk1a6Ks9rYZLdbz/e8lfpZOD/Z/rFf2Kp3fEX/KYfv/AHzJb2gdX1pDBMsyp5bu+IPD1N/dS+3xHxxdLoukby/JDF9SfnH7LflEvYq3L5oQ9q4Raz9fsX9x26WJU6evbEuWS5zGBaEnIr2jQbuUXMNhqtJOSim2ra6fIqVdo4euvdllF3eTzKb9a7N89vsN+UV/Ya3L5o7/AC2F5v4P7E25dqJDT5SoWZ2bCqlWFSctSMtYdQwtelUU929u9EZ7Qw1WO4pPPuZcXztzLs8xpUxcMwUr5TDMVHkjgeMaMq2J0UF/2/8ACpKphYStKb/6sX7VtnIc4mmMT5jZchSM2rh8TVlvT9UWobRwdNWi38H9jRbrnq8mU65q0tWU0pkQCMj3Ru0luwS7kU3NTe8uOZKiZwIACAAgAIAPE7yTyMJxHZS8H6HY6opS+QEeIlUvCMeVy7bMEmUjtGr0buDVyRbLLhzGns/pGjtHZzo/20+rx7vx6C6dS+TPFiajVJyAPshWy5KOITeln6Haq90jW23s5oCQvDjz/KGYzaFSvK0XaPLn4/YVGKRKsN2AqGYnPMAZZRcweyoTpqdW+edu4jKeeRDve61UqcyumZOXo5eqE43CvCNSg7xb0fP8kd2NTrFBapWFjQ9muVTnHGk1vR0ehTlHddi92butGQTXBLYuzmRSmmnfGngsNCUVOWt/QZTgrXOm0V1yxLeaoIaoJzOdSAcjz3RLG4aCg6i1/J2pBWuLiWJJkyWhAOIqCSAdddYz6avOMU9bEISknaLaGSfsfZTLZFlqpalWoCcjXfkI2vZoJZX+JYnKpKLjvtX7xc2g2Yl2WWroa1bCQQBuJrUcor16O4r3M3E0pQjfeb8ShisURg2b2eW0Izs7LRsIApwB384sUaCqK7Zbw+GVVNtjjIuiWJAkMMabw2/PFnTvi9Gmox3TQjRiobjzRib6nmYqGAzUdk7olTLvwladejLMK5EirLrxpFqmlumzhacXRXfqZRtNdgs1qmyFJZUIoTrQqGFab86eEQasypUjuycRg6LboSdaWmOT7xhZQN7MWAr3DCYlBZjcNBSlfkHSkJHuustmM4gdaKgqtAoUDfioKnmIJ2uGJ3d/LXiUOzlwzbZN6uXkBm7kZIvE8Sdw38qkRSuKp03N2RvFgsolSpcpalZaKgrrRQAK9+UPRqxVlYkQHQgAIACAAgA8TvJPIwnEdlLwfodjqijjwZeAwO1mBeEgDPSm+PfOUYwvN5WzvoUeORR2+meHQmn++6PH140t6U6PVvb7+RZbdkmQTFZ6ERsRaADhHvIqySK5wttm6xQCaZ1iti8KsRBQbtnc6nYSb0TBOmKNAaeoRi1aapTcI6LIqzfvMYdnLbLWQA0xFNTkWAOvAmNTBVacaSUpJa8RlOSUT1f9tltIcLMRicOQYE+UNwMdxdanKi1GSby496OzknEW7q+GleevtjMw/ax8UJj1kP8AHoi0LW3vxdPpB91orYrqLxKeN6i8fuIcZ5mD1sD8BM+kP3Vi/hOo/E08F1H4/YZ4tFwwSZqeZiiebepr2xHxGRyb7zRbp9VG5hexiZf0jSG93Wh6dnEgr39WkQlqVcQnvt/uhG2Y2iNjS0lB77NVFQ7lpjxMeVRQcTAnYhTqbl7cbfUh3FdEy2WgSkPaarO7GtBXtMd7Gp03k8zHErs5CDnKyNxuK5pVllCVKFAMyTqzb2Y8fZoIclY04QUFZFjHSYQAEABAAQAEAHid5J5GE4jspeD9DsdUUceELx8McegEq2h/labqaf8AMa2044q6dXq8Laf++PkKp7vDUh2hThHM+wRThGTo3X+30QT1IkLIjHb5TsB1ZpxzpHrsbSr1Euhlbnnb6MTFriVE+fMUlS7YhwOXGMGtiMRSk6cpveXJ5fQYkmLtomVmuWzz3wyEnKKlLNsz59oyxuy4jOlh8YFSRTDXTLWsXaGDdWG9vW8vySjTurnq8LgMqWzmYDSmWGmpA498drYJ04OW9p3fkJU7K9yBdXw0rz19sV8P2sfFEY9ZD/Hoi0Le3vxdfpB91orYrqeZTxvZrx+4hRnmYPWwPwEz6Q/dWL+E6j8TTwXUfj9hni0XDA5mp5mKJ5t6mwbEfEZHI/eaLdPqo3ML2MTLOkdj+kJ4rl2Mv/GkQlqVMR2jFuXKLVwqWoCxoK0UZkmm4cYiJJV2Xg9nmpNlkY0Ne48V5EVB5wJ2JRk4u6N9ui8UtEmXOTyXWtDqDvB7wajwh6dzVjJSSaJkdJBAAQAEABAAQAeJ3knkYTiOyl4P0Ox1RRx4QvHyOPQC+Ay8I9+opws+RR4lfeVjAQldxrT2/wC+6MfG7PjToSdHLPet8nb1JqbbzKWuvfHnt52feMGqW1QDxFY9zCW9FSXFFcXr0+Ffw9gjye0v8qfl6IfHQW7R8I/OG0+ziZ1TtJDjsv8AF15t7Y3sD2K8/UdT6p72k+LzPq/eWJY3sJeXqjtTqindXw0rz19sY+H7WPiIj1kP8eiLQt7efF0+lH3WitiuovEp43qLx+4hRnmYO+xE0LZprHRXYnwVTF/C9R+JpYN2pt9/0Fmx7bWk2hCzAy2ZQZeEUAamjUxVFd5jqqyuVI4yp0ib0dsv3MVJo7R5mFFOWpr+xI/YZHmn7zRbp9VG5hexiZb0k/8AUZ/JPuJEJ6lXEdoy76H5YL2sEA1SWM88iXqORyiUBmE1l5fUWNrbhNktTSgDgY4pR4odBzB7PhXfEJKzEVae5K3wHHo1vvq1WROZQHNZefHIA8zpEoO2Raw87Kz8jSYaWwgAIACAAgAIAI1vtiywuKvabCKcSCfwMQn1WiE6iha/FinM2hkgkdvIn5P9Y8jLZ1a70OvadBZZ/A8/rHJ/f+z/AFiL2bX7v3yD+Uod/wABqum8UnpjStAcOYpmKfnHsYdVEKVaNVb0TjO2gsykq01QQSCM9RkRpDNxsg8XRTs5FU8+RMcCTNUsxyTPXuNIwMXsWV3Kjpy+32G08bRk1FSzJ8h56DDgqBpXP1gwuhPH0IdGoXS0v+GPe68yovm0GTR5o8qprXkNwPERVng68p71XWXhcVWxEaSu9Bb/AElLJJLipNd8WfZ5pJJaGZ7VTbbclmX1w7TpLAlkqVL0xVpSvMZ8YvYWpUp2pON7v1Y+niqdtUe792nluGlKVpizbFWtDUUy4iO4ypUlelu8fQlPE03kmiqs86hV1INCGB5ZxmJuEr8Uci+KLi8tqA8maqnq5ihaUbPNhWmVdI2adapXg3GLytpnxOV8TFQavZiparyeZQTJjsBoGJPqhcqVeWsZfBmbKs5daVzzJkOwqqMw0qFJ9ghUqc45NP4BFOWaVzzMvR5AZMbpXykFRWvFeXGG06VZr3U7DIucck7FRd95LImK5lNMwgFKmgDCmFmArWlNN8XfZqqSlukacNxp5O2mZK2fuaZa3pL8kEY3OQUcTxPdCuhnfNWOU8POcrLzZq95Vs1imdSM5Uk9WKVzVezlvzA5xY0WRstdHTtHgsjAL4vN2nO0/GZrGrErQ56ZZUFKDTdEFTlLMpqjOp7zfxJey+1TWSerpiCkqswYQcSYgSMzrTQ5ROFGe8kNp0KlN3TQ3bYbb2S1ShhlThNlkmWzKlMxRgaPWlM+aiLc8BUtfIbUSmstTO0ty8GHh+UUehnyKrws1pY27oyvybarO7TnDlHwA0ANMKntU1OesTSkusWqDm098cY6PCAAgAIACACuvqxNNWWFp2ZgY1JGQDDcNc4jJXE1qbmlbg7ma2xCJjg6h2B5gkQk8/UTU2nzPEmUWZVGrEKOZNB7YDkU5NJcTSNmbteRKKOVJxE9kkihA4gcIdFWRvYWjKlDdlzF/bm7JUtVmIuF2mGuZzqCxNONR64sU5N5FHaFGEIqUVm3+RXu609VNlzPmMCeVc/VWGNXVjNpT3JqXJmuq1RUaGKp6lC5t46izUIBLMAKj6x+7EoQTldoobRklRtza+/0M9WWKjICvdDtyPJGEkOG1N0SZEmWJSBavmdSaKdSYZgoxlNtpacjUxtCFKmlBWz+gsFBwHojRdKm3dxXwRnXYxbI21FbqpioVY9klRk3Dkfbziji8HTa34xXfkX8DXUXuS0enj+SDtLLC2qaFAGa6CnyV4RYwcIxpLdSX/rEYzt5eXoiti0Vi2F/Gy2EhD77MmMFPzQFTE1O6oA7yIqTo9JWz0S+rNLDVujoO2rb9EJM0NWrVLN2qk1JrvJ4xcTVshTT4jDc2x0+0APlLQgUZtTyUZkd5pFari4U3bVliGGnPPRDJYNhXkOJkq1ETBxl5EbwRjzUxVnjVNbso5eJYjhHB3jLPwLS3317jmos74GaOy4z6txSqnimdQdRnuGSYUeli3HVcOf5Gzq9HJKWj+RJ2guiRaJE0vLRiZZIegxDLIq+uW6F06koSVmPdmj89rG4xJrPRLdsp7LMd5aMxnEYmUE4QqUFSNKknxjMxs5KaSfAZHQ89J2yslbObTJlrLeWRjCAKGUkLUqMsQJBrwr3R3CV5b25J3uElxM82dvt7JPWchNAaOvz03g9/DgaRdq0lUjusgnY/Q0maGUMpqGAIPEHMRhtWyHHuAAgAIACAAgAyy/R+0zvpG9sIlqedxHay8T7dJBtEigp74leeIQR1O0bOrDxRqUPPQiltqnWTbLJr5TGvdUqK+isNp5JszMet+dOnzf2Ey0ysBw0oy1DD94Eg+GUNTMmcVF248fE0XY+29ZZkrqnYPhp/hpCJqzN7A1N+iu7IodqybRaGlr5MiU7nnTEf9A8TE4ZK5Rxl61VwWkU3+/IUjp3w0y+A87YzMVnkN84g+laxPA9eXgbO0HelB/ugpy5RNaCsaTaWplRi3oeY6cOtrtDTGLtmxAqeNAFrzyiMIqKsic5uct56/qOUSIFTe7kso3AZeOvsHojqRYpP3S66Prp660Y2zSUKkcWNQo5anwHGKuMq7kLLVl3CU96d+Rq8Y5qhAAo9JyA2RTvE1aeIYRdwL/s8ipjF/X5lXsLfBazz7O5rglsyeZQgjkCRTzu6GYylaSmuOpDB1LpwfAyizzioNKdpaHlvpF9q7LBsHQ/8Sf6dvuy4y8b2i8PuMjoW3SHNC3daK71CjmWUD1mFYZXqo7LQwZo2hJ+jdn5RWy2dW1WTLB5hQDGDUd5trmOWhPiB0IACAAgAIAMuv1v2if57e3+kIlqedxD/tl4nm5PjEn6RPaII6nMP2sfFGpw89GKl49u9JC7kSvjRz/LDF1GZlX3sZBcl9yl23sOC0YxpMGL6wyb8D4xOm8iptClu1d7mdtkr1SSWBPZMssfOSp9JWvoEcnG5PBV408u6/mvwWeydjLyZ85/Kn4h4Z1/xE+gRybs0uRYwVNyhKpLWVxFUw4xUNt9TMVhsh7gPQpH4Q3B9pI08S74am/3QXl5xoGej5WOgEAHubKw07wD6Y4nclKNrHO9rsLWVbQorgmFH7lIUqeVSR9YQtVEqu4+Ky+ZbpU70d5c/sM3RYB1E7j1ufLCtPxilj+uvA0MF1X4jtFAuhABn3SheQPVSAcwesbuyIUetj6I0sBT1n5GfjZ6Q8xf2MJ90NT+xm15YfzpFjF9n5oThO08mIcvQQ9mgOWym1Nossl5dns/WpjLYijk1IQU7GWgrFStQhOScnYknY5X9et42/CjyJmAGoSXJmAV0qxNSTzNO6O06dGlmmvijjbZcbJdG8xnWba6IgIPVVqzUzAYjIL3Zk6ZQqtjFa0PidUeZrEZowIACAAgAIAOFrtaS1xTGCitKk0z4eqBuxCc4wV5Oxl14zg86aw0Z2I5Ekj1Qh6nnast6cmuLYXbOCTpbtorqx5AgwLU7SkozUnwYy39tUGVRZ2dWxVLUAyocs67yD4ROU+RfxGOUklSbuV2xdqedeDtMYsRKOZ7ii7uZicZO1itgJyqYpuTvl9hj23sXWWcsNZZxeGjerP6sMpvM0NoU96lvcs/uZ7KlFmVVFSxAA7yaD1w8woxcmkjXLDZRLlpLGiqB6Pzis3dnqKcFCCiuBkloTCzLwYj0GkWUeXmrSa7y+nzK3fZxwmOPWx9hh+E7SXgXJu+Fh4v6lRGgVCZdFi66YJdaVVqHgQCRXurCq1To47w6hS6We54kNxRippiBoQCDmOUMTTV0QnTlB2krEi0tVZZ/dw+g/1r4xGKs2dm7xi/Ib9jJYazOrAFS7Ag5ggqtQRwjNxraqprl9Wa2zlei0+b+h4ua7JdjtDqswLLmjKXMNDiGmBz5QoSCNRlWI1akqsE2s1xX1H06caUnZ5PgMruAKkgDiT+MVbXLNxX2g22kyVKySJszdhNVB4sw15D1Rbo4Sc3eWSKtXFRirRzZl9qtDTHZ3JZ2NSTvP5d26NeMVFWRmSbk7sc9grqIk2i0sKAy2RO8aseVQB4GM/G1c1BeLL2Dp6zZlUtjhpU0NKjjwi+9SybF0PN+xTO6e33JcZWN7ReH3GQ0HqKZIIACAAgAIACAAgAotsbI82Qqy1LHrAaDhRvziM1dFPG05TppRV8zIdo76NndpKgdauTVzCnhlq3s9UShh5SzaKmHwLlnUyXLiK869p7azX8Dh+7SHKg1wNGOHox0ivX1PEq8py6TZnixPqNRHHRf+pKVClLWK+A37B7XGTaKzFDM6lNaVJIPA0ao5GscVJme8K8LUdWkrq2a4rPhzGzbPbC0S5iogVUmSFco61IL4gQTluEWaFCEo3fM16MY1aSlJa8BIu/aCfLmK6larUiq1z0/GGRpKTsytR2fRhNNJ5d5dv0j24b5Z/8f9YJYemloy7KEUtCga/5xYswUkkk5EZk1OhiG4Zc9mUpNvP98i8um/WnKtnCGpmYgK7yKGh4b6dxidN9G3JlLEYSrSgox96N/NcC3v275tll9ZMUZnCoxDNv+ATFmOJpydkdobLr1Z7trLiJU2fMdqucuG70QSmmj0mDwKoSW7Hz4na03NOCCb1MwJ88owWnHFTTv0iEKsb2uWK8YzfutX5XI5nzsOHG1PO/GG76Kf8AHxvvbiv5FtYNprZZ0CS5xVT2qYUbu1ZSfkxn4lqUy7hMBSjF70eP0QXhtXap6GXNmh1O4y5eu4js5HvEJg3B70cmWJ7Pw81aUcvP7lFPaYMNDUU4LxPdFuOLlxZl1djwXVjdeOZwNpm6VPoH5RJ1211hS2av/wA38zvZGmM1GY04ZRVli6iyTLmG2PSnNdJHLkMsi3XnacVns7sydXQovVJ2MlIBNKDMDLPOOUZQb3pvMZtHDdC/64JQyS8fjchjYK8P+2P8SV/PGj7TS/29fsY+6yyum4r4sofqEeWGFSA8kgkDI0LHPvEIrToVFm/UZTbi9L+I17DTrVasU2ZaZmBGACgJ2jkxBOHyaEaZ56ikZaNvaMaFC0I01drXPLhz1HuJGKEABAAQAEABAAvbeX6bHY5k1fhDRJfntoab6CrU/dhlKG9KwGAXPdk21T0ky+1MmNqT4szHgMyT+JjQlJRV2cNxuLo5sUhAHlLPenaeaMVT3Iaqo9fEmKMq828nY6dL46PbDPllVkJJb5LylCEHkMmHcfVHI15p63Awy/7mmWSe8iaO0u8aMp0Ydx9RBG6L8JKSujhZTr5mWnA004nlyxLLb2CliCe+hoeNK74nTioppFmi/dOVYYNNHPRWf+6H8H/9Ipe2f/PzE9N3CdtLcEyxzermEMCMSsuhGmh0II0izSqqorobGW8iHddoMudKddVmKR4Ee3SJTV4tHXoPPSxPJnyU+SsssObMQfuiKWGWTYzBL3WxJkOAykioBBI4gGtPHSLLLjV1Y3S671kWlKynVgRmu8dzLqIzJQlF5mLOEoOzRkm2lzizWp0UUlt207lOo8CCOVIv0Z70TUw9Tfhd6kq59ip1rlS5qvLVDVTUtiFHYGgCkV4ZxWrO02SljIUm4tO/4HPba55SXfMEqWiFQmEhRWgZcq0rUjLvrCE8ylhasnWTk+foZPLs5fAARU5UJpqWz7xyidzZcrXuaj0fXZJmWBRMlS3q0wHEoJ8ojUisRepkYypKNZ7r5ehnN5XWZFomS6ghGIGum7Ua0IhUnmbuFi5RjV5odejGyETXmZYTLKjPOuJN3CCOpT2xUW4od/0Zo0TMA8TvJPIwHY6if0WNWyzMgPfd3mS4jE1tsq1ZeH1Y5xIyAgAIACAAgAIAMs6dbQQlkl7maY/ioRR/mGLWFWbZxld0GyFNotLnylloF5MzFvuLEsU/dQI2SKZ0IAMk6dLOuOyPo5WYp71Blkegs32ot4Z5M4zP7IFDOENVyoYuQuPocSURDCwaUelQf9qf4v8A9Io+x/8A18hHQ94m7T7QvbZomOoQKuFUBrQampOpPhoIs0qSpqyGQjuonbD7OzLTPluVIkowZnIyOE1CjiSRnTQV7qxr1VCLXE5Ukkhu6VLrLJLnqK9XVX81qUPIHL60VMNKzcSeDnZuPMzWLponqW5UhlJVhoQaEciM45qFrlq99mdgW14pqpowIWYoNK0Yghhlow8RENzd6uXoK6Ldzhl6GvbOSZK2eWLPnKpVTWpNSSSa761qNxihUcnJ72plVXJze9qVfSQSLvnUNM5f+YkRjqPwPbrz9DG8ZGAjIgVB8TEzbte6Ng6NGrYEJ1LzPvmIy1MXHK1Z+XoIW13x20ef+AhTPRYH/Hh4F10Xt+0zBu6o/eSCOpU2wv6Y+P0ZpsTPOHib5J5GA7HUTein4rM+l/0S45E19tduvD6sdY6Y4QAEABAAQAEACJ0wXMZ9jE1BVpDYz9GRR/Rkx7lMPw8rSs+IGY7CX8bDalmtQymGCYAQThJrUAHVSAeVRvi1VhvxscP0FYrZLnIsyU6ujCoZTUEc4z2mnZnT3aJ6y1Z3YKqipZiAAOJJ0EcSvoBgHSHtOtutOJA3VSwUl50rnVnoRUYjTLgo0NY0KNNwicK6x2coisyU6xcS4ic1qyg5U1Kn274sQLFFZXJcy0VRRRRhJ3EnPOuZIiVsxthsbo6tw0Nn8GI/+MRW9qp95DpYipeNgmSJjSpqlHXUH1EEZEd8WIyUldDE01dF7sZtPOs86UhdmkswVkY1CgmlVr5NK1oMjnCq9GM4t2zITgmhw2z2vm2eeZKy5Ty8ALBwTiDVqMjSlMtDFSlRUo3uToYeM47zbIdv2CScqzrFMAVwGCPWlDnk4qRyIPOJRruLtNEo4txe7UQpXtcFos3w0shfnjtL9oZDkaQ+NSMtGW4VoT6rKyJjDSeia1ky58onJGVh3YgQfWtfExUxKzTM/GxzUi36Sf8Ap87nL/zEivHUhge3Xn6Mxt9F5fiYmbi4mw9GXxCX58z7xiEtTEx3bPy9BC2v+O2jz/wEJZ6PA/48PAuei/4zM+hP3kjsSntjsY+P0Zp0TPOHid5J5GA7HVCb0U/FZn0v+iXHEa+2u3j4fVjrHTHCAAgAIACAAgA+MoIIIqDqIAMS296OplnZp1kQvIOZRRVpXgM2TgRmN+lYvUq6llLU4JN3XpOkkmROmS669W5UHmFND4w9xT1QHu8L2tE+gnTps3MUDuzCvcpNK8hHFFLRARZLAMpZcQBBKkkYhXMVGYqMqjPOOnB22svaTapkqbIGFOoRcFKYCpcFCBkKZaZUoRkY5Qi4xafMt0eqUqSy2Sgk0Jy7hUw+4w/R8YhSMl6Wl/a5Z4yB6nmfnGjhH7j8SxR0EqWaEHgRFljWOXSZ8eP0af6oqYfqD8J2fmWXR5tQsse5pzUWvvbnQE6qTuBOYPeRwiFelf3kLxVBv34+Y87Q2uTLs8wzyMDKRQ/KqNAN5itBSclulOlGTkt3UwlY0zaNG6LFRJc6Y7quNlUVYCoQHPXSrEeEUsTJNpGdjJXaS4EfpN2nFDZFCFWCOZmOujVoANM1GdfCER5jsBRXat81YzxnFFzGh9piRppps0Dow2lA/ZGwBQHcTMVKZiqkHXMk1rEZczMx9FdonyVis26lBLXMfEpSZRlIIO4AjLfUesQp6mrs2vGVBRvmsmedh78lWe0hpjqEdShao7NSCCe6op41gQbRp9NRtBq6d/E1dbzkkVE6UR3Ov5xM8w00VG0u1EiTKcCajTWVsKqwJrQ5mhyHOONlrCYaVWabyjfNkHo9CSbIMcyWDMYvTGuQIULv3ha+MCHbUrKrX93grfccI6ZwQAEABAAQAEAGfXttnOWdMWVg6tWKiq1rTImteIMdsejw+yaUqUXUvdq+v4In672r+6+wf5o7Yd/EYbv+P4Otz9XbZsx7XZ7KyS0Lu5kri7u0c9xPhElOUdGyjj8BRoxiqd96Tss/x4FELeq5yZFmk5kgpKAPcCwzMRnea95svLY9BLjfx/BXypKzZoBkSCzNmer8SdeZhW9KK1ZVq4ChCLk08u8arJ0eyJ5Z1YyQKLgRVpxqa8/VDaGIks3mY29uaI7TejiXKq6znbIggquVRQEROpiJPOwKrc7xnkyZeuwku04GM11IHyQM60O//ecX8PVdKNlncWqrRUW7owlKjMLRMyFaFV/CJVMS3d2Oqq2xNvm6J/W5sXyADFqEjjn+HfCKVRJcixCaS1Ir3ZOQ/OHca+o5xYp4lXzY2FZXzZ4tlmmhsBlzARuKsKeqG1aq0TGTqLgyRd9zzGYY6gV8kHM92WntitPENdViJVraMlS7KySmqilcWHFkSCDoM67orMrXuR6RwC/2N+Mr9FN+60SjqRloL66CIkjlbEBluCPkn2GBHbtaCpYLKCx3ZflDLhGo0TDdy/7Ajgzp2SbFZlRqjUA09B3QEZVZM7S17Qy3j2wCj9JwwUEABAAQAEABAAk7f3OoRZ6KFIOF6ClQdCe8HLx7o6jd2RipObpSd+K8v35COqVIGlY6b7aSubLY7PLEsBEVUKjIADLvERPD1Jzc25Ntib0hXfKRZToqqxYqcIAqKVqQN4I1746jb2NXqTlKEndWuUGz1iOJppGXkqe/It6AR9qE1Se1alrQXHNjns5PwzCu5h6xmPVWI03mYc1kMk1MSkHeKQ55iRGI3RVLI2XHPxyV4r2T4aeqkWIO6ETVmctop1JYUauaeAz9tPTHKjysdgsyq2ruashHUdqUKGm9d/oOfpglHI7GWYkkU1hY0CYAGLYq7esm9Yw7MvTvfd6NfRE4LO4ubysMe1tzC0Wd1VR1ijEh34hu8RUeMTkrohF2ZjsKGjz0YWgB5ssgVZQwPmmhz+sInAhNCnfNoEy0TnGjTGIpwrl6qRF6kkrI83bdjWhjLUE9h2NMzQKTl3k0A7yIErsG7EFdmLXT4rO/ht+UTscujS7Hc1ikWCXOtVmlhllKZmJBiL0GWerE5czEsrELu+RlVrtImTXmKiywakIgoFFKACnt3nOIExz6NtmzPf3TOzlK1UB+XMHyvNU+k8jEkiMnwNXiRAIACAAgAIACACJetjE6TMln5SkcjuPgaGAbQqulUjNcGZHYZfvqhzhoc+Y3eqkdeh7OrL+tuOZq9zW9JqdhgcORpu3iOI8fiaM6cveWoj9INux2gSxpKWn1moT6sMSRv7Ho7lFzf/J/JfrGNbo6qxItO0gxNzObeiv+GFVVdGJia/TV5T4cPBaFZJmFGDbwQYrrJi3mN1stQEvEPlUC+On5xZk7IQlmKlqspTDX5S19enop6YrtWHp3LLZqfR2T5wqOY/ofVE6TzsQqLiSZ3vlrVd0sVPPX2lfREnnPwOLKJcsK5HSGizPNrrNgnClKEZQmSzHQeRRViJM1G4rEsqQiqQcsRYbycyeXDupD4qyK8ndlhHThkW3F1dRamoKJM7a8z5Q8DnyYQqSsxsXdFfc9vMhw4NDgmL4lCB/iwxxOx1q5XgRw6aZ0bXVgktPYdqaaDuQZes1PICGQXEXN52HAmJkDF+kDaj3XNwSz7xLPZ/fbQvy3Duqd8QbuMirFfshcLWyeEFQgFZjD5KnLL946DxO6BK51uxulksyy0WWihUUBVA3AaRMUdYACAAgAIACAAgAIAMs21sPVWp6DszO2PHyv8QJ8Ykj1uzK3SYdc1l9vkS9gbwEuc6MaK6E+KVb7uL0Rxidr0HUpKS1T9cvWxE2fkm1W0MwyLma3IGoHKpUeMdHYyaw2E3Vy3V++F2ai61BB3xE8kJNollWZTqCR6IqPJlhE2VOMwSJXA58q5ehaxNO9kRta7LTaOz1lhh8g+o5e2kMqLK5CDzKCyT8Dq3A+rf6qwlOzuNaui+2eQnHNOrt/U+s+qG0+LFT5E68rasmWXY0AyHM6QxuxFK5mt629pzlj4DuhLdx6ViFHDo+bFW8mX1L+UoqvehP4H1EQ2D4CZrO4yxMgLO392dbZS4Haldseb8sejP6oiMlkSi8zKjoOZ/CFDTvdljM6bLlLq7Ba8BvPgKnwgWYN2Nws8lURUUUVQFA4ACgh4gz/AKT9qcCmySW7TD31huU/I5sNe7nlFsnFGdSbAZjypcrtvMAoo+ca5HgBSp4DOIkjabnsEm7LJ22oFo02ZQmrGgrQAmmgA4eMT0F6s4Hb+7/7f/1Tf5IN5BusZZbggEaEVHKOnD1AAQAEABAAQAEACl0iWHFJWaNZbUPmtQfewx1Gxsatu1XTf/JfNfi5n0uYVNRkaEeBBU+omOnpHFSVn3fJ3Hvo3sVEmzTqxwDkuZ9Zp9WOM89tqrecaa4K/wAf35jnHDEFnaOz4Zgbcw9Yy9lIRUWY6DyOuzdnqxc7hQcyc/V7Y7TWdzlR8C9tEoMrKdCCIa1dClkJDqQSDqDTxiqWB0sMnBLVeAz57/XFqKsrCG7sSdtby6yaJSnsy9e99/oGXphc3nYZBZXF2VLLMFUVLEADvOQiBMn33dbWeZgJqCAQ3Hj6DX1R2SscjK5xu63NKmpMGZU6cV0I9ECdnc61dGpSJwdVZTVWAIPcYeVxX232jSSsyzYHLzJRocsIDYlzNa1yOVIhJ8CUVfMzA6DmfwhY0mXJb+ony5pFQjVIG8UINO+hjqdmcaujSrw2oH6Pm2uSpyyUPTysQSpAJyBNaVzpuht8ri7Z2MSnTS7MzEszEkk6knMkxAmXOy9/+42eYspHmEAKXrkK5gU0rln3UjqdgauWt89IE20yXkvKlqrjMgtUUII17xBc4o2E5tDHCR+jrD8HL8xfYIYJO8ABAAQAEABAAQAR7wsgmynlnR1K8q7/AA1gGUajpzU1wdxOs/R/8+f4Kn4k/hHbm3Pbf+sPi/wNt03esiUspKkLXM6mpJJNO8xwxsRXlWqOpLVkyASc50hW8pQ1OIr7Y40nqF7H2VKVRRQAOAFIErBc9x0DgbHLJqUWta1oK1jm6uR27OrjI0NDxjpwV22KQkkznJOZNBrENwZ0hLurZaXJmCZiZiAaAgZE5Vy7q+mBQszjm2Tb7udLSqqxKlTUMNe8Z7j+AjrjcipWKb9SJf8Aav6BEdwn0jL257v6iX1eMsASRWmQO7LdWp8YmlYg3cU9ttm7RaLQJkpQVEtVqWAzBY6HmIjKLbJRkkikm7EWqgwyx31ddaCvhWI7jJbyOX6j2z+zX7a/nBuMN5DMmzk83VMstFE1mqAWy8tW1FdwiaWViLavcU5HR1bVYMBIy4uf5Y5Znd5Hyb0dW5iSepqf3z/LBZhvI8f/AM1tv9z/ABD/ACwWYbyPjdGtt/uf4h/lgsw3kbBZUKoqnUKAfARMWdYACAAgAIACAAgAIACAAgAIACAAgAIACAAgAIACAAgAIACAAgAIACAAgAIACAAgAIACAAgAIACAAgAIACAAgAIACAAgAIACAAgAIACAAgAIACAAgAIACAAgAIACAAgAIACAAgAIACAAgAIAP//Z">
            <a:hlinkClick r:id="rId2"/>
          </p:cNvPr>
          <p:cNvSpPr>
            <a:spLocks noChangeAspect="1" noChangeArrowheads="1"/>
          </p:cNvSpPr>
          <p:nvPr/>
        </p:nvSpPr>
        <p:spPr bwMode="auto">
          <a:xfrm>
            <a:off x="28575" y="-1790700"/>
            <a:ext cx="3743325" cy="3743325"/>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5" name="Picture 2" descr="http://www.fulwood-cadley.lancsngfl.ac.uk/images/library/Classes/Class%2010/Titles/SATs%20Sign.G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47513">
            <a:off x="-46913" y="488012"/>
            <a:ext cx="3110432" cy="13144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sats"/>
          <p:cNvPicPr>
            <a:picLocks noChangeAspect="1" noChangeArrowheads="1"/>
          </p:cNvPicPr>
          <p:nvPr/>
        </p:nvPicPr>
        <p:blipFill rotWithShape="1">
          <a:blip r:embed="rId4">
            <a:extLst>
              <a:ext uri="{28A0092B-C50C-407E-A947-70E740481C1C}">
                <a14:useLocalDpi xmlns:a14="http://schemas.microsoft.com/office/drawing/2010/main" val="0"/>
              </a:ext>
            </a:extLst>
          </a:blip>
          <a:srcRect l="25002" r="24205"/>
          <a:stretch/>
        </p:blipFill>
        <p:spPr bwMode="auto">
          <a:xfrm rot="19693374">
            <a:off x="6749979" y="4703207"/>
            <a:ext cx="3073236" cy="340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8103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clrChange>
              <a:clrFrom>
                <a:srgbClr val="FFFFFF"/>
              </a:clrFrom>
              <a:clrTo>
                <a:srgbClr val="FFFFFF">
                  <a:alpha val="0"/>
                </a:srgbClr>
              </a:clrTo>
            </a:clrChange>
          </a:blip>
          <a:srcRect b="9208"/>
          <a:stretch/>
        </p:blipFill>
        <p:spPr>
          <a:xfrm>
            <a:off x="-14037" y="4614212"/>
            <a:ext cx="9144000" cy="2243788"/>
          </a:xfrm>
          <a:prstGeom prst="rect">
            <a:avLst/>
          </a:prstGeom>
        </p:spPr>
      </p:pic>
      <p:pic>
        <p:nvPicPr>
          <p:cNvPr id="6" name="Picture 5"/>
          <p:cNvPicPr>
            <a:picLocks noChangeAspect="1"/>
          </p:cNvPicPr>
          <p:nvPr/>
        </p:nvPicPr>
        <p:blipFill>
          <a:blip r:embed="rId3"/>
          <a:stretch>
            <a:fillRect/>
          </a:stretch>
        </p:blipFill>
        <p:spPr>
          <a:xfrm>
            <a:off x="2483768" y="1916832"/>
            <a:ext cx="3867150" cy="2171700"/>
          </a:xfrm>
          <a:prstGeom prst="rect">
            <a:avLst/>
          </a:prstGeom>
        </p:spPr>
      </p:pic>
      <p:sp>
        <p:nvSpPr>
          <p:cNvPr id="7" name="TextBox 6"/>
          <p:cNvSpPr txBox="1"/>
          <p:nvPr/>
        </p:nvSpPr>
        <p:spPr>
          <a:xfrm>
            <a:off x="1756669" y="620688"/>
            <a:ext cx="5602587"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4BACC6">
                    <a:lumMod val="75000"/>
                  </a:srgbClr>
                </a:solidFill>
                <a:effectLst/>
                <a:uLnTx/>
                <a:uFillTx/>
                <a:latin typeface="Comic Sans MS" panose="030F0702030302020204" pitchFamily="66" charset="0"/>
                <a:ea typeface="+mn-ea"/>
                <a:cs typeface="+mn-cs"/>
              </a:rPr>
              <a:t>weekly spellings</a:t>
            </a:r>
          </a:p>
        </p:txBody>
      </p:sp>
    </p:spTree>
    <p:extLst>
      <p:ext uri="{BB962C8B-B14F-4D97-AF65-F5344CB8AC3E}">
        <p14:creationId xmlns:p14="http://schemas.microsoft.com/office/powerpoint/2010/main" val="30931717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clrChange>
              <a:clrFrom>
                <a:srgbClr val="FFFFFF"/>
              </a:clrFrom>
              <a:clrTo>
                <a:srgbClr val="FFFFFF">
                  <a:alpha val="0"/>
                </a:srgbClr>
              </a:clrTo>
            </a:clrChange>
          </a:blip>
          <a:srcRect b="9208"/>
          <a:stretch/>
        </p:blipFill>
        <p:spPr>
          <a:xfrm>
            <a:off x="-14037" y="4614212"/>
            <a:ext cx="9144000" cy="2243788"/>
          </a:xfrm>
          <a:prstGeom prst="rect">
            <a:avLst/>
          </a:prstGeom>
        </p:spPr>
      </p:pic>
      <p:sp>
        <p:nvSpPr>
          <p:cNvPr id="7" name="TextBox 6"/>
          <p:cNvSpPr txBox="1"/>
          <p:nvPr/>
        </p:nvSpPr>
        <p:spPr>
          <a:xfrm>
            <a:off x="1756669" y="116632"/>
            <a:ext cx="5602587"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4BACC6">
                    <a:lumMod val="75000"/>
                  </a:srgbClr>
                </a:solidFill>
                <a:effectLst/>
                <a:uLnTx/>
                <a:uFillTx/>
                <a:latin typeface="Comic Sans MS" panose="030F0702030302020204" pitchFamily="66" charset="0"/>
                <a:ea typeface="+mn-ea"/>
                <a:cs typeface="+mn-cs"/>
              </a:rPr>
              <a:t>practise at home</a:t>
            </a:r>
          </a:p>
        </p:txBody>
      </p:sp>
      <p:pic>
        <p:nvPicPr>
          <p:cNvPr id="3" name="Picture 2"/>
          <p:cNvPicPr>
            <a:picLocks noChangeAspect="1"/>
          </p:cNvPicPr>
          <p:nvPr/>
        </p:nvPicPr>
        <p:blipFill>
          <a:blip r:embed="rId3"/>
          <a:stretch>
            <a:fillRect/>
          </a:stretch>
        </p:blipFill>
        <p:spPr>
          <a:xfrm>
            <a:off x="3261818" y="1124744"/>
            <a:ext cx="2592288" cy="3662122"/>
          </a:xfrm>
          <a:prstGeom prst="rect">
            <a:avLst/>
          </a:prstGeom>
        </p:spPr>
      </p:pic>
    </p:spTree>
    <p:extLst>
      <p:ext uri="{BB962C8B-B14F-4D97-AF65-F5344CB8AC3E}">
        <p14:creationId xmlns:p14="http://schemas.microsoft.com/office/powerpoint/2010/main" val="42094283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clrChange>
              <a:clrFrom>
                <a:srgbClr val="FFFFFF"/>
              </a:clrFrom>
              <a:clrTo>
                <a:srgbClr val="FFFFFF">
                  <a:alpha val="0"/>
                </a:srgbClr>
              </a:clrTo>
            </a:clrChange>
          </a:blip>
          <a:srcRect b="9208"/>
          <a:stretch/>
        </p:blipFill>
        <p:spPr>
          <a:xfrm>
            <a:off x="-14037" y="4614212"/>
            <a:ext cx="9144000" cy="2243788"/>
          </a:xfrm>
          <a:prstGeom prst="rect">
            <a:avLst/>
          </a:prstGeom>
        </p:spPr>
      </p:pic>
      <p:sp>
        <p:nvSpPr>
          <p:cNvPr id="7" name="TextBox 6"/>
          <p:cNvSpPr txBox="1"/>
          <p:nvPr/>
        </p:nvSpPr>
        <p:spPr>
          <a:xfrm>
            <a:off x="1756669" y="116632"/>
            <a:ext cx="5602587"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err="1">
                <a:ln>
                  <a:noFill/>
                </a:ln>
                <a:solidFill>
                  <a:srgbClr val="4BACC6">
                    <a:lumMod val="75000"/>
                  </a:srgbClr>
                </a:solidFill>
                <a:effectLst/>
                <a:uLnTx/>
                <a:uFillTx/>
                <a:latin typeface="Comic Sans MS" panose="030F0702030302020204" pitchFamily="66" charset="0"/>
                <a:ea typeface="+mn-ea"/>
                <a:cs typeface="+mn-cs"/>
              </a:rPr>
              <a:t>SPaG</a:t>
            </a:r>
            <a:r>
              <a:rPr kumimoji="0" lang="en-GB" sz="5400" b="0" i="0" u="none" strike="noStrike" kern="1200" cap="none" spc="0" normalizeH="0" baseline="0" noProof="0" dirty="0">
                <a:ln>
                  <a:noFill/>
                </a:ln>
                <a:solidFill>
                  <a:srgbClr val="4BACC6">
                    <a:lumMod val="75000"/>
                  </a:srgbClr>
                </a:solidFill>
                <a:effectLst/>
                <a:uLnTx/>
                <a:uFillTx/>
                <a:latin typeface="Comic Sans MS" panose="030F0702030302020204" pitchFamily="66" charset="0"/>
                <a:ea typeface="+mn-ea"/>
                <a:cs typeface="+mn-cs"/>
              </a:rPr>
              <a:t> detectives</a:t>
            </a:r>
          </a:p>
        </p:txBody>
      </p:sp>
      <p:pic>
        <p:nvPicPr>
          <p:cNvPr id="2" name="Picture 1"/>
          <p:cNvPicPr>
            <a:picLocks noChangeAspect="1"/>
          </p:cNvPicPr>
          <p:nvPr/>
        </p:nvPicPr>
        <p:blipFill>
          <a:blip r:embed="rId3"/>
          <a:stretch>
            <a:fillRect/>
          </a:stretch>
        </p:blipFill>
        <p:spPr>
          <a:xfrm>
            <a:off x="899592" y="1268760"/>
            <a:ext cx="7596336" cy="3516463"/>
          </a:xfrm>
          <a:prstGeom prst="rect">
            <a:avLst/>
          </a:prstGeom>
        </p:spPr>
      </p:pic>
    </p:spTree>
    <p:extLst>
      <p:ext uri="{BB962C8B-B14F-4D97-AF65-F5344CB8AC3E}">
        <p14:creationId xmlns:p14="http://schemas.microsoft.com/office/powerpoint/2010/main" val="15942377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clrChange>
              <a:clrFrom>
                <a:srgbClr val="FFFFFF"/>
              </a:clrFrom>
              <a:clrTo>
                <a:srgbClr val="FFFFFF">
                  <a:alpha val="0"/>
                </a:srgbClr>
              </a:clrTo>
            </a:clrChange>
          </a:blip>
          <a:srcRect b="9208"/>
          <a:stretch/>
        </p:blipFill>
        <p:spPr>
          <a:xfrm>
            <a:off x="-14037" y="4614212"/>
            <a:ext cx="9144000" cy="2243788"/>
          </a:xfrm>
          <a:prstGeom prst="rect">
            <a:avLst/>
          </a:prstGeom>
        </p:spPr>
      </p:pic>
      <p:sp>
        <p:nvSpPr>
          <p:cNvPr id="7" name="TextBox 6"/>
          <p:cNvSpPr txBox="1"/>
          <p:nvPr/>
        </p:nvSpPr>
        <p:spPr>
          <a:xfrm>
            <a:off x="1756669" y="116632"/>
            <a:ext cx="5602587"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dirty="0">
                <a:solidFill>
                  <a:srgbClr val="4BACC6">
                    <a:lumMod val="75000"/>
                  </a:srgbClr>
                </a:solidFill>
                <a:latin typeface="Comic Sans MS" panose="030F0702030302020204" pitchFamily="66" charset="0"/>
              </a:rPr>
              <a:t>Y</a:t>
            </a:r>
            <a:r>
              <a:rPr lang="en-GB" sz="5400" dirty="0" err="1">
                <a:solidFill>
                  <a:srgbClr val="4BACC6">
                    <a:lumMod val="75000"/>
                  </a:srgbClr>
                </a:solidFill>
                <a:latin typeface="Comic Sans MS" panose="030F0702030302020204" pitchFamily="66" charset="0"/>
              </a:rPr>
              <a:t>outube</a:t>
            </a:r>
            <a:r>
              <a:rPr lang="en-GB" sz="5400" dirty="0">
                <a:solidFill>
                  <a:srgbClr val="4BACC6">
                    <a:lumMod val="75000"/>
                  </a:srgbClr>
                </a:solidFill>
                <a:latin typeface="Comic Sans MS" panose="030F0702030302020204" pitchFamily="66" charset="0"/>
              </a:rPr>
              <a:t>!</a:t>
            </a:r>
            <a:endParaRPr kumimoji="0" lang="en-GB" sz="5400" b="0" i="0" u="none" strike="noStrike" kern="1200" cap="none" spc="0" normalizeH="0" baseline="0" noProof="0" dirty="0">
              <a:ln>
                <a:noFill/>
              </a:ln>
              <a:solidFill>
                <a:srgbClr val="4BACC6">
                  <a:lumMod val="75000"/>
                </a:srgbClr>
              </a:solidFill>
              <a:effectLst/>
              <a:uLnTx/>
              <a:uFillTx/>
              <a:latin typeface="Comic Sans MS" panose="030F0702030302020204" pitchFamily="66" charset="0"/>
              <a:ea typeface="+mn-ea"/>
              <a:cs typeface="+mn-cs"/>
            </a:endParaRPr>
          </a:p>
        </p:txBody>
      </p:sp>
      <p:pic>
        <p:nvPicPr>
          <p:cNvPr id="3" name="Picture 2">
            <a:extLst>
              <a:ext uri="{FF2B5EF4-FFF2-40B4-BE49-F238E27FC236}">
                <a16:creationId xmlns:a16="http://schemas.microsoft.com/office/drawing/2014/main" id="{61ED0CBE-8472-4E53-918D-8476FFA72EA0}"/>
              </a:ext>
            </a:extLst>
          </p:cNvPr>
          <p:cNvPicPr>
            <a:picLocks noChangeAspect="1"/>
          </p:cNvPicPr>
          <p:nvPr/>
        </p:nvPicPr>
        <p:blipFill>
          <a:blip r:embed="rId3"/>
          <a:stretch>
            <a:fillRect/>
          </a:stretch>
        </p:blipFill>
        <p:spPr>
          <a:xfrm>
            <a:off x="755576" y="1185212"/>
            <a:ext cx="2335149" cy="3429000"/>
          </a:xfrm>
          <a:prstGeom prst="rect">
            <a:avLst/>
          </a:prstGeom>
        </p:spPr>
      </p:pic>
      <p:pic>
        <p:nvPicPr>
          <p:cNvPr id="5" name="Picture 4">
            <a:extLst>
              <a:ext uri="{FF2B5EF4-FFF2-40B4-BE49-F238E27FC236}">
                <a16:creationId xmlns:a16="http://schemas.microsoft.com/office/drawing/2014/main" id="{684B29AA-1E80-4967-808B-881172B13655}"/>
              </a:ext>
            </a:extLst>
          </p:cNvPr>
          <p:cNvPicPr>
            <a:picLocks noChangeAspect="1"/>
          </p:cNvPicPr>
          <p:nvPr/>
        </p:nvPicPr>
        <p:blipFill>
          <a:blip r:embed="rId4"/>
          <a:stretch>
            <a:fillRect/>
          </a:stretch>
        </p:blipFill>
        <p:spPr>
          <a:xfrm>
            <a:off x="4211960" y="1505614"/>
            <a:ext cx="4406899" cy="2788196"/>
          </a:xfrm>
          <a:prstGeom prst="rect">
            <a:avLst/>
          </a:prstGeom>
        </p:spPr>
      </p:pic>
    </p:spTree>
    <p:extLst>
      <p:ext uri="{BB962C8B-B14F-4D97-AF65-F5344CB8AC3E}">
        <p14:creationId xmlns:p14="http://schemas.microsoft.com/office/powerpoint/2010/main" val="314889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bg>
      <p:bgPr>
        <a:solidFill>
          <a:srgbClr val="E6E6E6"/>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clrChange>
              <a:clrFrom>
                <a:srgbClr val="FFFFFF"/>
              </a:clrFrom>
              <a:clrTo>
                <a:srgbClr val="FFFFFF">
                  <a:alpha val="0"/>
                </a:srgbClr>
              </a:clrTo>
            </a:clrChange>
          </a:blip>
          <a:srcRect b="9208"/>
          <a:stretch/>
        </p:blipFill>
        <p:spPr>
          <a:xfrm>
            <a:off x="-14037" y="4614212"/>
            <a:ext cx="9144000" cy="2243788"/>
          </a:xfrm>
          <a:prstGeom prst="rect">
            <a:avLst/>
          </a:prstGeom>
        </p:spPr>
      </p:pic>
      <p:pic>
        <p:nvPicPr>
          <p:cNvPr id="2050" name="Picture 2" descr="Rollama · SPaG Games Menu">
            <a:extLst>
              <a:ext uri="{FF2B5EF4-FFF2-40B4-BE49-F238E27FC236}">
                <a16:creationId xmlns:a16="http://schemas.microsoft.com/office/drawing/2014/main" id="{36308EAB-7B5C-411B-A78D-C37B355F0AF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90412" y="670589"/>
            <a:ext cx="7363176" cy="2715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001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00">
            <a:alpha val="28000"/>
          </a:srgb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676400"/>
            <a:ext cx="7772400" cy="3276600"/>
          </a:xfrm>
        </p:spPr>
        <p:txBody>
          <a:bodyPr>
            <a:noAutofit/>
          </a:bodyPr>
          <a:lstStyle/>
          <a:p>
            <a:r>
              <a:rPr lang="en-GB" sz="6600" dirty="0">
                <a:latin typeface="Comic Sans MS" pitchFamily="66" charset="0"/>
              </a:rPr>
              <a:t>How can I help my child prepare for the </a:t>
            </a:r>
            <a:r>
              <a:rPr lang="en-GB" sz="6600" dirty="0">
                <a:solidFill>
                  <a:srgbClr val="00B0F0"/>
                </a:solidFill>
                <a:latin typeface="Comic Sans MS" pitchFamily="66" charset="0"/>
              </a:rPr>
              <a:t>reading</a:t>
            </a:r>
            <a:r>
              <a:rPr lang="en-GB" sz="6600" dirty="0">
                <a:latin typeface="Comic Sans MS" pitchFamily="66" charset="0"/>
              </a:rPr>
              <a:t> paper? </a:t>
            </a:r>
          </a:p>
        </p:txBody>
      </p:sp>
      <p:sp>
        <p:nvSpPr>
          <p:cNvPr id="2050" name="AutoShape 2" descr="data:image/jpeg;base64,/9j/4AAQSkZJRgABAQAAAQABAAD/2wCEAAkGBxQTEhQUExQVFhUXFxwZGRcYGBwaHxwYHh8aGhweHBcYHiggHxolHRoaIjEiJSorLi4uGSIzODMsNygtLisBCgoKDg0OGxAQGywkICQsLCwsLCwsLCwsLCwsLCwsLCwsLCwsLCwsLCwsLCwsLCwsLCwsLCwsLCwsLCwsLCwsLP/AABEIAOEA4QMBEQACEQEDEQH/xAAcAAACAwEBAQEAAAAAAAAAAAAABgQFBwMCAQj/xABNEAACAAMFBAUFDAcHBAMBAAABAgADEQQFEiExBkFRcQcTImGBMnKRobEUIzM0QlJzgpKywdEVFiRik9LhU2Ois8Lw8TVUg6PD4uMX/8QAGgEAAgMBAQAAAAAAAAAAAAAAAAMCBAUBBv/EADcRAAIBAgMEBwgCAgMBAQAAAAABAgMRBCExBRJBURMyM2FxgbEUIpGhwdHh8BUjNFJCkvFiU//aAAwDAQACEQMRAD8A3GAAgAIACAAgAIACAAgAIACAAgAIACAAgAIACAAgAIACAAgAIACAAgAIACAAgAIACAAgAIACAAgAIACACk2m2ll2MJjVnLk0VaVoNSanTMDxhdSooalvC4SeIb3Xa3M77O30lrk9agK9oqVOZBHGnEEHxjsJqauheJw8qE9yRaRMQUd57VWeRMMuYzBhStFJ1FRmITPEQg7Mv0Nm168FOCVvFEX9erJ85/sNEPaqY7+GxXJfFB+vVk+e/wBhvyg9qph/DYrkviiwu3aSzTzhlzRi3KQVJ5BgK+EMhWhPJMrV8BiKKvOOXPX0LaGlMqrZtDZ5Zo0wEjcoLenDkIrzxVKDs39S3SwNeorxjl35epDO2Nm/f+z/AFhft1Lv+A/+KxHd8TpK2tsx1crzVvwBjqxtF8fkRlszErRX80TTfMnAXWYrAUqFIJzNNNd8TliqUYOd7pciv7JW3lFxavzI/wCskni32Yr/AMnQ5v4Df4+t3fEDtHJ4t9mD+Toc38A/j63d8T0m0Ug/KI5qfwjq2lh3x+TOPAVlw+ZLmXlLFDiqCKggFh6RDp4ulG2evJN+glYeo8rfQ5fpmT84/ZP5Qv8AkcP/ALfJ/Yn7JV5fNAL4lfOP2W/KBbQoPR/J/YHhKq4fNHo3rL4n7LflEvbqPN/B/Yj7NU5fNfcJd7SmIAbMmg7J1PhHI4+hJqKevczssLVim2vmidFwrhAAQAEABAAQAEABAAQAYvtrevui1uwNUT3tOS1qfFqnlSM+rLekepwNHoqKT1ebLTozvXq7Q0lj2Zwy89akekVHgInh5WlbmV9q0d+n0i1j6M1SLp54yjb9D7tmGhphTP6o3xl4rtGew2O17LFd79Shsllea6y5a4natAKCtASdctAfRCIxcnZGjUqRpxc5uyRNttwWmUpeZJdVGpyIHPCTQc4nKlOKu0IpY7D1ZbsJpv8AeZWwstDqdpnmWFELHrCxR23lVANa8SGUE76GHVsTLoVG+by8jBWzoQxblb3bJpd7+1n8ihEZ5okmzXfNmKWSWzKNSB/uphkaU5K8VcTOvTg1GUkmyOreuFjmiVdMkvNCrrRj6FJ/CO9G53jHX7ZicRNQp7z7vUnRREHeXZncnApamtBWGxpTqN7iuLlUjBLedjiRChha7PWoqzJ8l1bLvAJr6AYv4Cs4ycODT+NiljaSlFT4pr4XOQikMJ1yD35O6vsMXMAr4iPn6FfFP+p/vEa49KYxSXtYwrpNXLtri511jJxmHUKkaseav8dS/hqrlCVN8nYu41igEABAAQAEABAAQAEAFHtlenueyzGU0dhgTzmyr4Cp8IXVnuxLeCo9LWSemrMnk3M7WV7SB2EdUp3HU8gSo8TwiioPd3j0csRFVlS4tX/fmc7lnBJ8tj8lwRzqKRxOzuSrxcqbS5G33bbVnSkmoaqwqKegjwII8I0YyUldHkqtN05uEtUZ7t/aWW0OhAKuqkd2leekZ2Kf9jPTbHpxlRjLimyj2YtiSbVJmTDhRS1TQnVGAyGepEKoyUZpv9yNDH0p1cPOEM27eqY83vttZeqcSyZjMpAXAwGYpmWAyi9PFU912zPP4fY+J6ROa3UnrdfQzICM09WWdns7Iq4hTGMY805A+NK8qQqqmmipOpGcnbhl5ndGG8VhZBq5pGyK0skr6x/xNG5g1ajH94nltou+Jl5eiFe07JWgu5VUwlmK9rdU09UZ8sDV3na3xNantOgopNu9lfIl3Js5PkzlmOFwgNWjV1Vhp4wyjhKkJ70tM/QVisfRq0nCN7u3DvRVCMBaF0YtkvhJnmj2xsbK7SfgZe0ezj4lTew9+m+efbFDF9vPxZdw3ZR8EWdz2PNWoMga+Kt+cXMJQzUuV/RlTE1cmvD1REm0qaRQnbedh8b2zJtx/DL4+wxb2f268/Qr4vsmXF+WoLLKg9o0pQ561rGptCsoU91PNlHC03Kd2skWDICKEAjvi84pqzKybWaPUdOBAAQAEABAAQAEABABlfSPevW2gylPZkrQ97kqT6BQemKVed5W5HodmUdynvvWT+RIsG19kl2QWUyZxXAVbJMy3lHy95JMdjWgo7tiFTAV5VulUle91r5cBJkjtDn7M4rmtLQ0DorvTKZZmOnvictHHpofrGLWHn/xMXa1HNVV4P6HLpKl++o3dSnrivi+uXdhy/rcRQs0hpjBEUsx0UZk5VyHIGKyTbsjbnOMI70nZEybcdpUVaRNA8wn2CJulNcGIjjMPJ2U4/Eh2WfgYNhRqbnGJTzG+IJ2dx9SG/Hdu14OzLm23ubTMxsoVsIBA0yyqPyiGIk5z3mUKWFWGhuJ3V2cTFcYadsv8Vk+b+JjewvYx8DyeP8A8ifiWlYsFQ8zj2TyMRloyUdUZuI8atD1IxbJfCTPNHtjY2V2kvBGXtHs4+JVXv8ADzfPMUMX28/Eu4bsY+CO1yWlhMC1yIb7pMMwdWSqKPO/oxeKppwv4eqPkVTpKuyUGmoprQ10NNx3iLOEgp1oxff6MTiJONNtEq97s6ujqSQTQ11B58Is43BKl78dOInDYnpPdlqMsb5lBAAQAEABAAQAEABABBvu8RZ5Eyc3yFqBxbRR4kgRGct1XG0KTq1FBcTMNh7nFstExpwLoAWmZkYnY1GYodcTZcIp0Yb8sz0GPr9BSShk+Hgh7/Uiw/2P/smfzRZ6CHIx/wCRxP8At8l9hQ282aSzGXNkLhlkMrCpNHoSDViTmK/ZHGK9amo5o09n4yVa8JvPVeAt7P3h7ntEqbuVs/NOTeomFQluu5fxNLpaThz9Rm6QbcrzVVc6BWruIZQRTwjmKd5i9jUZQpOT718GVWydoWXbJLuwVQWqxNAKowzPMiF0WlUTf7kXNowlPDTjFXbtl5o02ZtNZACfdEs8mqfQMzGl09P/AGR5RbPxTdujfwsZNe1oWZPmugorOxA0yJrpurr4xlzacm0eyw8JU6UYS1SVzxYvL8IRU0JVeqWEJKxpOyk8GyS8x2QQe6hOvhQ+MbuEknRXceW2hBrEy79DO7Y4aY7DRnYjkSTGJOzk33s9NSTjCMXwSXyJ+y7AWlScgFfP6jQ3DNRqXfJ+jK+PTdBpc16o6iMpaHC72btSS3cuwUYRrGps6rCnOTm7ZIzsdTnOEVFXzKy3zg8x2GhYkcqxRrzU6kpLRsuUYuFOMXwR2uYe/Lyf7rQzCK9VeD9GLxT/AKn5eqPQhCOE65vhk5n2GLeB/wAiPn6MRiuyl+8RntMgOpVtD/zHoqtKNSO7LQx4TcHvI4XnahLlk7zkvP8AprCsXXVKm3x4eIyhS6SaXDidLv8AgkrmcI15RLDX6GF+S9CNbtJW5skQ8WEABAAQAEABABlG1l9Wm10QWeakoGoGBiWIyqxpuroPXupVJynlbI9Fg8PRoe85py8VkTejq2zZMwyGs8zDNavWFWXCQp1qKUy4jM98SoScXa2oradOFSPSKay4XWeZpNYtmEIvSBekxw9lSRMYdljMCkjcaLQa5558YrV5N+6ka+zqMYtVZSXHIz79Gzv7Gb/Df8orbr5G10tP/ZfFHpjMqFdXqAFFVIIA0GY3CETafEfRqwWSaz7wm1WlQ2fcY5GO9oNqYmlT6zOfW9zegx3o2K9voczvZZDzGCojksQBlTM5DM5CObvC6+JGW08NHrSGSZciSZRBYm0Bu0oBw00wqd5Bzrv9EQrKCW7f3k/IyZbcpyr7ryh9eZUNa1Boag8CIX0MmXVjKTzTPnu5QpNTTKsdVGd7cwliqe65cu44/pVP3vR/WJ+yzFfyNHv+BOs94LixBZmGmpUcPXEKmHk1a6Ks9rYZLdbz/e8lfpZOD/Z/rFf2Kp3fEX/KYfv/AHzJb2gdX1pDBMsyp5bu+IPD1N/dS+3xHxxdLoukby/JDF9SfnH7LflEvYq3L5oQ9q4Raz9fsX9x26WJU6evbEuWS5zGBaEnIr2jQbuUXMNhqtJOSim2ra6fIqVdo4euvdllF3eTzKb9a7N89vsN+UV/Ya3L5o7/AC2F5v4P7E25dqJDT5SoWZ2bCqlWFSctSMtYdQwtelUU929u9EZ7Qw1WO4pPPuZcXztzLs8xpUxcMwUr5TDMVHkjgeMaMq2J0UF/2/8ACpKphYStKb/6sX7VtnIc4mmMT5jZchSM2rh8TVlvT9UWobRwdNWi38H9jRbrnq8mU65q0tWU0pkQCMj3Ru0luwS7kU3NTe8uOZKiZwIACAAgAIAPE7yTyMJxHZS8H6HY6opS+QEeIlUvCMeVy7bMEmUjtGr0buDVyRbLLhzGns/pGjtHZzo/20+rx7vx6C6dS+TPFiajVJyAPshWy5KOITeln6Haq90jW23s5oCQvDjz/KGYzaFSvK0XaPLn4/YVGKRKsN2AqGYnPMAZZRcweyoTpqdW+edu4jKeeRDve61UqcyumZOXo5eqE43CvCNSg7xb0fP8kd2NTrFBapWFjQ9muVTnHGk1vR0ehTlHddi92butGQTXBLYuzmRSmmnfGngsNCUVOWt/QZTgrXOm0V1yxLeaoIaoJzOdSAcjz3RLG4aCg6i1/J2pBWuLiWJJkyWhAOIqCSAdddYz6avOMU9bEISknaLaGSfsfZTLZFlqpalWoCcjXfkI2vZoJZX+JYnKpKLjvtX7xc2g2Yl2WWroa1bCQQBuJrUcor16O4r3M3E0pQjfeb8ShisURg2b2eW0Izs7LRsIApwB384sUaCqK7Zbw+GVVNtjjIuiWJAkMMabw2/PFnTvi9Gmox3TQjRiobjzRib6nmYqGAzUdk7olTLvwladejLMK5EirLrxpFqmlumzhacXRXfqZRtNdgs1qmyFJZUIoTrQqGFab86eEQasypUjuycRg6LboSdaWmOT7xhZQN7MWAr3DCYlBZjcNBSlfkHSkJHuustmM4gdaKgqtAoUDfioKnmIJ2uGJ3d/LXiUOzlwzbZN6uXkBm7kZIvE8Sdw38qkRSuKp03N2RvFgsolSpcpalZaKgrrRQAK9+UPRqxVlYkQHQgAIACAAgA8TvJPIwnEdlLwfodjqijjwZeAwO1mBeEgDPSm+PfOUYwvN5WzvoUeORR2+meHQmn++6PH140t6U6PVvb7+RZbdkmQTFZ6ERsRaADhHvIqySK5wttm6xQCaZ1iti8KsRBQbtnc6nYSb0TBOmKNAaeoRi1aapTcI6LIqzfvMYdnLbLWQA0xFNTkWAOvAmNTBVacaSUpJa8RlOSUT1f9tltIcLMRicOQYE+UNwMdxdanKi1GSby496OzknEW7q+GleevtjMw/ax8UJj1kP8AHoi0LW3vxdPpB91orYrqLxKeN6i8fuIcZ5mD1sD8BM+kP3Vi/hOo/E08F1H4/YZ4tFwwSZqeZiiebepr2xHxGRyb7zRbp9VG5hexiZf0jSG93Wh6dnEgr39WkQlqVcQnvt/uhG2Y2iNjS0lB77NVFQ7lpjxMeVRQcTAnYhTqbl7cbfUh3FdEy2WgSkPaarO7GtBXtMd7Gp03k8zHErs5CDnKyNxuK5pVllCVKFAMyTqzb2Y8fZoIclY04QUFZFjHSYQAEABAAQAEAHid5J5GE4jspeD9DsdUUceELx8McegEq2h/labqaf8AMa2044q6dXq8Laf++PkKp7vDUh2hThHM+wRThGTo3X+30QT1IkLIjHb5TsB1ZpxzpHrsbSr1Euhlbnnb6MTFriVE+fMUlS7YhwOXGMGtiMRSk6cpveXJ5fQYkmLtomVmuWzz3wyEnKKlLNsz59oyxuy4jOlh8YFSRTDXTLWsXaGDdWG9vW8vySjTurnq8LgMqWzmYDSmWGmpA498drYJ04OW9p3fkJU7K9yBdXw0rz19sV8P2sfFEY9ZD/Hoi0Le3vxdfpB91orYrqeZTxvZrx+4hRnmYPWwPwEz6Q/dWL+E6j8TTwXUfj9hni0XDA5mp5mKJ5t6mwbEfEZHI/eaLdPqo3ML2MTLOkdj+kJ4rl2Mv/GkQlqVMR2jFuXKLVwqWoCxoK0UZkmm4cYiJJV2Xg9nmpNlkY0Ne48V5EVB5wJ2JRk4u6N9ui8UtEmXOTyXWtDqDvB7wajwh6dzVjJSSaJkdJBAAQAEABAAQAeJ3knkYTiOyl4P0Ox1RRx4QvHyOPQC+Ay8I9+opws+RR4lfeVjAQldxrT2/wC+6MfG7PjToSdHLPet8nb1JqbbzKWuvfHnt52feMGqW1QDxFY9zCW9FSXFFcXr0+Ffw9gjye0v8qfl6IfHQW7R8I/OG0+ziZ1TtJDjsv8AF15t7Y3sD2K8/UdT6p72k+LzPq/eWJY3sJeXqjtTqindXw0rz19sY+H7WPiIj1kP8eiLQt7efF0+lH3WitiuovEp43qLx+4hRnmYO+xE0LZprHRXYnwVTF/C9R+JpYN2pt9/0Fmx7bWk2hCzAy2ZQZeEUAamjUxVFd5jqqyuVI4yp0ib0dsv3MVJo7R5mFFOWpr+xI/YZHmn7zRbp9VG5hexiZb0k/8AUZ/JPuJEJ6lXEdoy76H5YL2sEA1SWM88iXqORyiUBmE1l5fUWNrbhNktTSgDgY4pR4odBzB7PhXfEJKzEVae5K3wHHo1vvq1WROZQHNZefHIA8zpEoO2Raw87Kz8jSYaWwgAIACAAgAIAI1vtiywuKvabCKcSCfwMQn1WiE6iha/FinM2hkgkdvIn5P9Y8jLZ1a70OvadBZZ/A8/rHJ/f+z/AFiL2bX7v3yD+Uod/wABqum8UnpjStAcOYpmKfnHsYdVEKVaNVb0TjO2gsykq01QQSCM9RkRpDNxsg8XRTs5FU8+RMcCTNUsxyTPXuNIwMXsWV3Kjpy+32G08bRk1FSzJ8h56DDgqBpXP1gwuhPH0IdGoXS0v+GPe68yovm0GTR5o8qprXkNwPERVng68p71XWXhcVWxEaSu9Bb/AElLJJLipNd8WfZ5pJJaGZ7VTbbclmX1w7TpLAlkqVL0xVpSvMZ8YvYWpUp2pON7v1Y+niqdtUe792nluGlKVpizbFWtDUUy4iO4ypUlelu8fQlPE03kmiqs86hV1INCGB5ZxmJuEr8Uci+KLi8tqA8maqnq5ihaUbPNhWmVdI2adapXg3GLytpnxOV8TFQavZiparyeZQTJjsBoGJPqhcqVeWsZfBmbKs5daVzzJkOwqqMw0qFJ9ghUqc45NP4BFOWaVzzMvR5AZMbpXykFRWvFeXGG06VZr3U7DIucck7FRd95LImK5lNMwgFKmgDCmFmArWlNN8XfZqqSlukacNxp5O2mZK2fuaZa3pL8kEY3OQUcTxPdCuhnfNWOU8POcrLzZq95Vs1imdSM5Uk9WKVzVezlvzA5xY0WRstdHTtHgsjAL4vN2nO0/GZrGrErQ56ZZUFKDTdEFTlLMpqjOp7zfxJey+1TWSerpiCkqswYQcSYgSMzrTQ5ROFGe8kNp0KlN3TQ3bYbb2S1ShhlThNlkmWzKlMxRgaPWlM+aiLc8BUtfIbUSmstTO0ty8GHh+UUehnyKrws1pY27oyvybarO7TnDlHwA0ANMKntU1OesTSkusWqDm098cY6PCAAgAIACACuvqxNNWWFp2ZgY1JGQDDcNc4jJXE1qbmlbg7ma2xCJjg6h2B5gkQk8/UTU2nzPEmUWZVGrEKOZNB7YDkU5NJcTSNmbteRKKOVJxE9kkihA4gcIdFWRvYWjKlDdlzF/bm7JUtVmIuF2mGuZzqCxNONR64sU5N5FHaFGEIqUVm3+RXu609VNlzPmMCeVc/VWGNXVjNpT3JqXJmuq1RUaGKp6lC5t46izUIBLMAKj6x+7EoQTldoobRklRtza+/0M9WWKjICvdDtyPJGEkOG1N0SZEmWJSBavmdSaKdSYZgoxlNtpacjUxtCFKmlBWz+gsFBwHojRdKm3dxXwRnXYxbI21FbqpioVY9klRk3Dkfbziji8HTa34xXfkX8DXUXuS0enj+SDtLLC2qaFAGa6CnyV4RYwcIxpLdSX/rEYzt5eXoiti0Vi2F/Gy2EhD77MmMFPzQFTE1O6oA7yIqTo9JWz0S+rNLDVujoO2rb9EJM0NWrVLN2qk1JrvJ4xcTVshTT4jDc2x0+0APlLQgUZtTyUZkd5pFari4U3bVliGGnPPRDJYNhXkOJkq1ETBxl5EbwRjzUxVnjVNbso5eJYjhHB3jLPwLS3317jmos74GaOy4z6txSqnimdQdRnuGSYUeli3HVcOf5Gzq9HJKWj+RJ2guiRaJE0vLRiZZIegxDLIq+uW6F06koSVmPdmj89rG4xJrPRLdsp7LMd5aMxnEYmUE4QqUFSNKknxjMxs5KaSfAZHQ89J2yslbObTJlrLeWRjCAKGUkLUqMsQJBrwr3R3CV5b25J3uElxM82dvt7JPWchNAaOvz03g9/DgaRdq0lUjusgnY/Q0maGUMpqGAIPEHMRhtWyHHuAAgAIACAAgAyy/R+0zvpG9sIlqedxHay8T7dJBtEigp74leeIQR1O0bOrDxRqUPPQiltqnWTbLJr5TGvdUqK+isNp5JszMet+dOnzf2Ey0ysBw0oy1DD94Eg+GUNTMmcVF248fE0XY+29ZZkrqnYPhp/hpCJqzN7A1N+iu7IodqybRaGlr5MiU7nnTEf9A8TE4ZK5Rxl61VwWkU3+/IUjp3w0y+A87YzMVnkN84g+laxPA9eXgbO0HelB/ugpy5RNaCsaTaWplRi3oeY6cOtrtDTGLtmxAqeNAFrzyiMIqKsic5uct56/qOUSIFTe7kso3AZeOvsHojqRYpP3S66Prp660Y2zSUKkcWNQo5anwHGKuMq7kLLVl3CU96d+Rq8Y5qhAAo9JyA2RTvE1aeIYRdwL/s8ipjF/X5lXsLfBazz7O5rglsyeZQgjkCRTzu6GYylaSmuOpDB1LpwfAyizzioNKdpaHlvpF9q7LBsHQ/8Sf6dvuy4y8b2i8PuMjoW3SHNC3daK71CjmWUD1mFYZXqo7LQwZo2hJ+jdn5RWy2dW1WTLB5hQDGDUd5trmOWhPiB0IACAAgAIAMuv1v2if57e3+kIlqedxD/tl4nm5PjEn6RPaII6nMP2sfFGpw89GKl49u9JC7kSvjRz/LDF1GZlX3sZBcl9yl23sOC0YxpMGL6wyb8D4xOm8iptClu1d7mdtkr1SSWBPZMssfOSp9JWvoEcnG5PBV408u6/mvwWeydjLyZ85/Kn4h4Z1/xE+gRybs0uRYwVNyhKpLWVxFUw4xUNt9TMVhsh7gPQpH4Q3B9pI08S74am/3QXl5xoGej5WOgEAHubKw07wD6Y4nclKNrHO9rsLWVbQorgmFH7lIUqeVSR9YQtVEqu4+Ky+ZbpU70d5c/sM3RYB1E7j1ufLCtPxilj+uvA0MF1X4jtFAuhABn3SheQPVSAcwesbuyIUetj6I0sBT1n5GfjZ6Q8xf2MJ90NT+xm15YfzpFjF9n5oThO08mIcvQQ9mgOWym1Nossl5dns/WpjLYijk1IQU7GWgrFStQhOScnYknY5X9et42/CjyJmAGoSXJmAV0qxNSTzNO6O06dGlmmvijjbZcbJdG8xnWba6IgIPVVqzUzAYjIL3Zk6ZQqtjFa0PidUeZrEZowIACAAgAIAOFrtaS1xTGCitKk0z4eqBuxCc4wV5Oxl14zg86aw0Z2I5Ekj1Qh6nnast6cmuLYXbOCTpbtorqx5AgwLU7SkozUnwYy39tUGVRZ2dWxVLUAyocs67yD4ROU+RfxGOUklSbuV2xdqedeDtMYsRKOZ7ii7uZicZO1itgJyqYpuTvl9hj23sXWWcsNZZxeGjerP6sMpvM0NoU96lvcs/uZ7KlFmVVFSxAA7yaD1w8woxcmkjXLDZRLlpLGiqB6Pzis3dnqKcFCCiuBkloTCzLwYj0GkWUeXmrSa7y+nzK3fZxwmOPWx9hh+E7SXgXJu+Fh4v6lRGgVCZdFi66YJdaVVqHgQCRXurCq1To47w6hS6We54kNxRippiBoQCDmOUMTTV0QnTlB2krEi0tVZZ/dw+g/1r4xGKs2dm7xi/Ib9jJYazOrAFS7Ag5ggqtQRwjNxraqprl9Wa2zlei0+b+h4ua7JdjtDqswLLmjKXMNDiGmBz5QoSCNRlWI1akqsE2s1xX1H06caUnZ5PgMruAKkgDiT+MVbXLNxX2g22kyVKySJszdhNVB4sw15D1Rbo4Sc3eWSKtXFRirRzZl9qtDTHZ3JZ2NSTvP5d26NeMVFWRmSbk7sc9grqIk2i0sKAy2RO8aseVQB4GM/G1c1BeLL2Dp6zZlUtjhpU0NKjjwi+9SybF0PN+xTO6e33JcZWN7ReH3GQ0HqKZIIACAAgAIACAAgAotsbI82Qqy1LHrAaDhRvziM1dFPG05TppRV8zIdo76NndpKgdauTVzCnhlq3s9UShh5SzaKmHwLlnUyXLiK869p7azX8Dh+7SHKg1wNGOHox0ivX1PEq8py6TZnixPqNRHHRf+pKVClLWK+A37B7XGTaKzFDM6lNaVJIPA0ao5GscVJme8K8LUdWkrq2a4rPhzGzbPbC0S5iogVUmSFco61IL4gQTluEWaFCEo3fM16MY1aSlJa8BIu/aCfLmK6larUiq1z0/GGRpKTsytR2fRhNNJ5d5dv0j24b5Z/8f9YJYemloy7KEUtCga/5xYswUkkk5EZk1OhiG4Zc9mUpNvP98i8um/WnKtnCGpmYgK7yKGh4b6dxidN9G3JlLEYSrSgox96N/NcC3v275tll9ZMUZnCoxDNv+ATFmOJpydkdobLr1Z7trLiJU2fMdqucuG70QSmmj0mDwKoSW7Hz4na03NOCCb1MwJ88owWnHFTTv0iEKsb2uWK8YzfutX5XI5nzsOHG1PO/GG76Kf8AHxvvbiv5FtYNprZZ0CS5xVT2qYUbu1ZSfkxn4lqUy7hMBSjF70eP0QXhtXap6GXNmh1O4y5eu4js5HvEJg3B70cmWJ7Pw81aUcvP7lFPaYMNDUU4LxPdFuOLlxZl1djwXVjdeOZwNpm6VPoH5RJ1211hS2av/wA38zvZGmM1GY04ZRVli6iyTLmG2PSnNdJHLkMsi3XnacVns7sydXQovVJ2MlIBNKDMDLPOOUZQb3pvMZtHDdC/64JQyS8fjchjYK8P+2P8SV/PGj7TS/29fsY+6yyum4r4sofqEeWGFSA8kgkDI0LHPvEIrToVFm/UZTbi9L+I17DTrVasU2ZaZmBGACgJ2jkxBOHyaEaZ56ikZaNvaMaFC0I01drXPLhz1HuJGKEABAAQAEABAAvbeX6bHY5k1fhDRJfntoab6CrU/dhlKG9KwGAXPdk21T0ky+1MmNqT4szHgMyT+JjQlJRV2cNxuLo5sUhAHlLPenaeaMVT3Iaqo9fEmKMq828nY6dL46PbDPllVkJJb5LylCEHkMmHcfVHI15p63Awy/7mmWSe8iaO0u8aMp0Ydx9RBG6L8JKSujhZTr5mWnA004nlyxLLb2CliCe+hoeNK74nTioppFmi/dOVYYNNHPRWf+6H8H/9Ipe2f/PzE9N3CdtLcEyxzermEMCMSsuhGmh0II0izSqqorobGW8iHddoMudKddVmKR4Ee3SJTV4tHXoPPSxPJnyU+SsssObMQfuiKWGWTYzBL3WxJkOAykioBBI4gGtPHSLLLjV1Y3S671kWlKynVgRmu8dzLqIzJQlF5mLOEoOzRkm2lzizWp0UUlt207lOo8CCOVIv0Z70TUw9Tfhd6kq59ip1rlS5qvLVDVTUtiFHYGgCkV4ZxWrO02SljIUm4tO/4HPba55SXfMEqWiFQmEhRWgZcq0rUjLvrCE8ylhasnWTk+foZPLs5fAARU5UJpqWz7xyidzZcrXuaj0fXZJmWBRMlS3q0wHEoJ8ojUisRepkYypKNZ7r5ehnN5XWZFomS6ghGIGum7Ua0IhUnmbuFi5RjV5odejGyETXmZYTLKjPOuJN3CCOpT2xUW4od/0Zo0TMA8TvJPIwHY6if0WNWyzMgPfd3mS4jE1tsq1ZeH1Y5xIyAgAIACAAgAIAMs6dbQQlkl7maY/ioRR/mGLWFWbZxld0GyFNotLnylloF5MzFvuLEsU/dQI2SKZ0IAMk6dLOuOyPo5WYp71Blkegs32ot4Z5M4zP7IFDOENVyoYuQuPocSURDCwaUelQf9qf4v8A9Io+x/8A18hHQ94m7T7QvbZomOoQKuFUBrQampOpPhoIs0qSpqyGQjuonbD7OzLTPluVIkowZnIyOE1CjiSRnTQV7qxr1VCLXE5Ukkhu6VLrLJLnqK9XVX81qUPIHL60VMNKzcSeDnZuPMzWLponqW5UhlJVhoQaEciM45qFrlq99mdgW14pqpowIWYoNK0Yghhlow8RENzd6uXoK6Ldzhl6GvbOSZK2eWLPnKpVTWpNSSSa761qNxihUcnJ72plVXJze9qVfSQSLvnUNM5f+YkRjqPwPbrz9DG8ZGAjIgVB8TEzbte6Ng6NGrYEJ1LzPvmIy1MXHK1Z+XoIW13x20ef+AhTPRYH/Hh4F10Xt+0zBu6o/eSCOpU2wv6Y+P0ZpsTPOHib5J5GA7HUTein4rM+l/0S45E19tduvD6sdY6Y4QAEABAAQAEACJ0wXMZ9jE1BVpDYz9GRR/Rkx7lMPw8rSs+IGY7CX8bDalmtQymGCYAQThJrUAHVSAeVRvi1VhvxscP0FYrZLnIsyU6ujCoZTUEc4z2mnZnT3aJ6y1Z3YKqipZiAAOJJ0EcSvoBgHSHtOtutOJA3VSwUl50rnVnoRUYjTLgo0NY0KNNwicK6x2coisyU6xcS4ic1qyg5U1Kn274sQLFFZXJcy0VRRRRhJ3EnPOuZIiVsxthsbo6tw0Nn8GI/+MRW9qp95DpYipeNgmSJjSpqlHXUH1EEZEd8WIyUldDE01dF7sZtPOs86UhdmkswVkY1CgmlVr5NK1oMjnCq9GM4t2zITgmhw2z2vm2eeZKy5Ty8ALBwTiDVqMjSlMtDFSlRUo3uToYeM47zbIdv2CScqzrFMAVwGCPWlDnk4qRyIPOJRruLtNEo4txe7UQpXtcFos3w0shfnjtL9oZDkaQ+NSMtGW4VoT6rKyJjDSeia1ky58onJGVh3YgQfWtfExUxKzTM/GxzUi36Sf8Ap87nL/zEivHUhge3Xn6Mxt9F5fiYmbi4mw9GXxCX58z7xiEtTEx3bPy9BC2v+O2jz/wEJZ6PA/48PAuei/4zM+hP3kjsSntjsY+P0Zp0TPOHid5J5GA7HVCb0U/FZn0v+iXHEa+2u3j4fVjrHTHCAAgAIACAAgA+MoIIIqDqIAMS296OplnZp1kQvIOZRRVpXgM2TgRmN+lYvUq6llLU4JN3XpOkkmROmS669W5UHmFND4w9xT1QHu8L2tE+gnTps3MUDuzCvcpNK8hHFFLRARZLAMpZcQBBKkkYhXMVGYqMqjPOOnB22svaTapkqbIGFOoRcFKYCpcFCBkKZaZUoRkY5Qi4xafMt0eqUqSy2Sgk0Jy7hUw+4w/R8YhSMl6Wl/a5Z4yB6nmfnGjhH7j8SxR0EqWaEHgRFljWOXSZ8eP0af6oqYfqD8J2fmWXR5tQsse5pzUWvvbnQE6qTuBOYPeRwiFelf3kLxVBv34+Y87Q2uTLs8wzyMDKRQ/KqNAN5itBSclulOlGTkt3UwlY0zaNG6LFRJc6Y7quNlUVYCoQHPXSrEeEUsTJNpGdjJXaS4EfpN2nFDZFCFWCOZmOujVoANM1GdfCER5jsBRXat81YzxnFFzGh9piRppps0Dow2lA/ZGwBQHcTMVKZiqkHXMk1rEZczMx9FdonyVis26lBLXMfEpSZRlIIO4AjLfUesQp6mrs2vGVBRvmsmedh78lWe0hpjqEdShao7NSCCe6op41gQbRp9NRtBq6d/E1dbzkkVE6UR3Ov5xM8w00VG0u1EiTKcCajTWVsKqwJrQ5mhyHOONlrCYaVWabyjfNkHo9CSbIMcyWDMYvTGuQIULv3ha+MCHbUrKrX93grfccI6ZwQAEABAAQAEAGfXttnOWdMWVg6tWKiq1rTImteIMdsejw+yaUqUXUvdq+v4In672r+6+wf5o7Yd/EYbv+P4Otz9XbZsx7XZ7KyS0Lu5kri7u0c9xPhElOUdGyjj8BRoxiqd96Tss/x4FELeq5yZFmk5kgpKAPcCwzMRnea95svLY9BLjfx/BXypKzZoBkSCzNmer8SdeZhW9KK1ZVq4ChCLk08u8arJ0eyJ5Z1YyQKLgRVpxqa8/VDaGIks3mY29uaI7TejiXKq6znbIggquVRQEROpiJPOwKrc7xnkyZeuwku04GM11IHyQM60O//ecX8PVdKNlncWqrRUW7owlKjMLRMyFaFV/CJVMS3d2Oqq2xNvm6J/W5sXyADFqEjjn+HfCKVRJcixCaS1Ir3ZOQ/OHca+o5xYp4lXzY2FZXzZ4tlmmhsBlzARuKsKeqG1aq0TGTqLgyRd9zzGYY6gV8kHM92WntitPENdViJVraMlS7KySmqilcWHFkSCDoM67orMrXuR6RwC/2N+Mr9FN+60SjqRloL66CIkjlbEBluCPkn2GBHbtaCpYLKCx3ZflDLhGo0TDdy/7Ajgzp2SbFZlRqjUA09B3QEZVZM7S17Qy3j2wCj9JwwUEABAAQAEABAAk7f3OoRZ6KFIOF6ClQdCe8HLx7o6jd2RipObpSd+K8v35COqVIGlY6b7aSubLY7PLEsBEVUKjIADLvERPD1Jzc25Ntib0hXfKRZToqqxYqcIAqKVqQN4I1746jb2NXqTlKEndWuUGz1iOJppGXkqe/It6AR9qE1Se1alrQXHNjns5PwzCu5h6xmPVWI03mYc1kMk1MSkHeKQ55iRGI3RVLI2XHPxyV4r2T4aeqkWIO6ETVmctop1JYUauaeAz9tPTHKjysdgsyq2ruashHUdqUKGm9d/oOfpglHI7GWYkkU1hY0CYAGLYq7esm9Yw7MvTvfd6NfRE4LO4ubysMe1tzC0Wd1VR1ijEh34hu8RUeMTkrohF2ZjsKGjz0YWgB5ssgVZQwPmmhz+sInAhNCnfNoEy0TnGjTGIpwrl6qRF6kkrI83bdjWhjLUE9h2NMzQKTl3k0A7yIErsG7EFdmLXT4rO/ht+UTscujS7Hc1ikWCXOtVmlhllKZmJBiL0GWerE5czEsrELu+RlVrtImTXmKiywakIgoFFKACnt3nOIExz6NtmzPf3TOzlK1UB+XMHyvNU+k8jEkiMnwNXiRAIACAAgAIACACJetjE6TMln5SkcjuPgaGAbQqulUjNcGZHYZfvqhzhoc+Y3eqkdeh7OrL+tuOZq9zW9JqdhgcORpu3iOI8fiaM6cveWoj9INux2gSxpKWn1moT6sMSRv7Ho7lFzf/J/JfrGNbo6qxItO0gxNzObeiv+GFVVdGJia/TV5T4cPBaFZJmFGDbwQYrrJi3mN1stQEvEPlUC+On5xZk7IQlmKlqspTDX5S19enop6YrtWHp3LLZqfR2T5wqOY/ofVE6TzsQqLiSZ3vlrVd0sVPPX2lfREnnPwOLKJcsK5HSGizPNrrNgnClKEZQmSzHQeRRViJM1G4rEsqQiqQcsRYbycyeXDupD4qyK8ndlhHThkW3F1dRamoKJM7a8z5Q8DnyYQqSsxsXdFfc9vMhw4NDgmL4lCB/iwxxOx1q5XgRw6aZ0bXVgktPYdqaaDuQZes1PICGQXEXN52HAmJkDF+kDaj3XNwSz7xLPZ/fbQvy3Duqd8QbuMirFfshcLWyeEFQgFZjD5KnLL946DxO6BK51uxulksyy0WWihUUBVA3AaRMUdYACAAgAIACAAgAIAMs21sPVWp6DszO2PHyv8QJ8Ykj1uzK3SYdc1l9vkS9gbwEuc6MaK6E+KVb7uL0Rxidr0HUpKS1T9cvWxE2fkm1W0MwyLma3IGoHKpUeMdHYyaw2E3Vy3V++F2ai61BB3xE8kJNollWZTqCR6IqPJlhE2VOMwSJXA58q5ehaxNO9kRta7LTaOz1lhh8g+o5e2kMqLK5CDzKCyT8Dq3A+rf6qwlOzuNaui+2eQnHNOrt/U+s+qG0+LFT5E68rasmWXY0AyHM6QxuxFK5mt629pzlj4DuhLdx6ViFHDo+bFW8mX1L+UoqvehP4H1EQ2D4CZrO4yxMgLO392dbZS4Haldseb8sejP6oiMlkSi8zKjoOZ/CFDTvdljM6bLlLq7Ba8BvPgKnwgWYN2Nws8lURUUUVQFA4ACgh4gz/AKT9qcCmySW7TD31huU/I5sNe7nlFsnFGdSbAZjypcrtvMAoo+ca5HgBSp4DOIkjabnsEm7LJ22oFo02ZQmrGgrQAmmgA4eMT0F6s4Hb+7/7f/1Tf5IN5BusZZbggEaEVHKOnD1AAQAEABAAQAEACl0iWHFJWaNZbUPmtQfewx1Gxsatu1XTf/JfNfi5n0uYVNRkaEeBBU+omOnpHFSVn3fJ3Hvo3sVEmzTqxwDkuZ9Zp9WOM89tqrecaa4K/wAf35jnHDEFnaOz4Zgbcw9Yy9lIRUWY6DyOuzdnqxc7hQcyc/V7Y7TWdzlR8C9tEoMrKdCCIa1dClkJDqQSDqDTxiqWB0sMnBLVeAz57/XFqKsrCG7sSdtby6yaJSnsy9e99/oGXphc3nYZBZXF2VLLMFUVLEADvOQiBMn33dbWeZgJqCAQ3Hj6DX1R2SscjK5xu63NKmpMGZU6cV0I9ECdnc61dGpSJwdVZTVWAIPcYeVxX232jSSsyzYHLzJRocsIDYlzNa1yOVIhJ8CUVfMzA6DmfwhY0mXJb+ony5pFQjVIG8UINO+hjqdmcaujSrw2oH6Pm2uSpyyUPTysQSpAJyBNaVzpuht8ri7Z2MSnTS7MzEszEkk6knMkxAmXOy9/+42eYspHmEAKXrkK5gU0rln3UjqdgauWt89IE20yXkvKlqrjMgtUUII17xBc4o2E5tDHCR+jrD8HL8xfYIYJO8ABAAQAEABAAQAR7wsgmynlnR1K8q7/AA1gGUajpzU1wdxOs/R/8+f4Kn4k/hHbm3Pbf+sPi/wNt03esiUspKkLXM6mpJJNO8xwxsRXlWqOpLVkyASc50hW8pQ1OIr7Y40nqF7H2VKVRRQAOAFIErBc9x0DgbHLJqUWta1oK1jm6uR27OrjI0NDxjpwV22KQkkznJOZNBrENwZ0hLurZaXJmCZiZiAaAgZE5Vy7q+mBQszjm2Tb7udLSqqxKlTUMNe8Z7j+AjrjcipWKb9SJf8Aav6BEdwn0jL257v6iX1eMsASRWmQO7LdWp8YmlYg3cU9ttm7RaLQJkpQVEtVqWAzBY6HmIjKLbJRkkikm7EWqgwyx31ddaCvhWI7jJbyOX6j2z+zX7a/nBuMN5DMmzk83VMstFE1mqAWy8tW1FdwiaWViLavcU5HR1bVYMBIy4uf5Y5Znd5Hyb0dW5iSepqf3z/LBZhvI8f/AM1tv9z/ABD/ACwWYbyPjdGtt/uf4h/lgsw3kbBZUKoqnUKAfARMWdYACAAgAIACAAgAIACAAgAIACAAgAIACAAgAIACAAgAIACAAgAIACAAgAIACAAgAIACAAgAIACAAgAIACAAgAIACAAgAIACAAgAIACAAgAIACAAgAIACAAgAIACAAgAIACAAgAIACAAgAIAP//Z">
            <a:hlinkClick r:id="rId2"/>
          </p:cNvPr>
          <p:cNvSpPr>
            <a:spLocks noChangeAspect="1" noChangeArrowheads="1"/>
          </p:cNvSpPr>
          <p:nvPr/>
        </p:nvSpPr>
        <p:spPr bwMode="auto">
          <a:xfrm>
            <a:off x="28575" y="-1790700"/>
            <a:ext cx="3743325" cy="3743325"/>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5" name="Picture 2" descr="http://www.fulwood-cadley.lancsngfl.ac.uk/images/library/Classes/Class%2010/Titles/SATs%20Sign.G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47513">
            <a:off x="-23302" y="438173"/>
            <a:ext cx="3110432" cy="13144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rot="19897128">
            <a:off x="6459219" y="4702959"/>
            <a:ext cx="3972529" cy="4097451"/>
          </a:xfrm>
          <a:prstGeom prst="rect">
            <a:avLst/>
          </a:prstGeom>
        </p:spPr>
      </p:pic>
    </p:spTree>
    <p:extLst>
      <p:ext uri="{BB962C8B-B14F-4D97-AF65-F5344CB8AC3E}">
        <p14:creationId xmlns:p14="http://schemas.microsoft.com/office/powerpoint/2010/main" val="3811307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20201786">
            <a:off x="137916" y="732114"/>
            <a:ext cx="2836392" cy="4015028"/>
          </a:xfrm>
          <a:prstGeom prst="rect">
            <a:avLst/>
          </a:prstGeom>
        </p:spPr>
      </p:pic>
      <p:pic>
        <p:nvPicPr>
          <p:cNvPr id="3" name="Picture 2"/>
          <p:cNvPicPr>
            <a:picLocks noChangeAspect="1"/>
          </p:cNvPicPr>
          <p:nvPr/>
        </p:nvPicPr>
        <p:blipFill>
          <a:blip r:embed="rId3"/>
          <a:stretch>
            <a:fillRect/>
          </a:stretch>
        </p:blipFill>
        <p:spPr>
          <a:xfrm>
            <a:off x="2771800" y="27140"/>
            <a:ext cx="2954938" cy="4231052"/>
          </a:xfrm>
          <a:prstGeom prst="rect">
            <a:avLst/>
          </a:prstGeom>
        </p:spPr>
      </p:pic>
      <p:pic>
        <p:nvPicPr>
          <p:cNvPr id="4" name="Picture 3"/>
          <p:cNvPicPr>
            <a:picLocks noChangeAspect="1"/>
          </p:cNvPicPr>
          <p:nvPr/>
        </p:nvPicPr>
        <p:blipFill>
          <a:blip r:embed="rId4"/>
          <a:stretch>
            <a:fillRect/>
          </a:stretch>
        </p:blipFill>
        <p:spPr>
          <a:xfrm rot="1970883">
            <a:off x="5853456" y="800956"/>
            <a:ext cx="2741648" cy="4076124"/>
          </a:xfrm>
          <a:prstGeom prst="rect">
            <a:avLst/>
          </a:prstGeom>
        </p:spPr>
      </p:pic>
      <p:sp>
        <p:nvSpPr>
          <p:cNvPr id="4098" name="Title 1"/>
          <p:cNvSpPr>
            <a:spLocks noGrp="1"/>
          </p:cNvSpPr>
          <p:nvPr>
            <p:ph type="title"/>
          </p:nvPr>
        </p:nvSpPr>
        <p:spPr>
          <a:xfrm>
            <a:off x="251520" y="5079396"/>
            <a:ext cx="8229601" cy="1143000"/>
          </a:xfrm>
        </p:spPr>
        <p:txBody>
          <a:bodyPr>
            <a:normAutofit fontScale="90000"/>
          </a:bodyPr>
          <a:lstStyle/>
          <a:p>
            <a:pPr eaLnBrk="1" hangingPunct="1"/>
            <a:r>
              <a:rPr lang="en-GB" altLang="en-US" b="1" dirty="0">
                <a:solidFill>
                  <a:srgbClr val="1B3376"/>
                </a:solidFill>
                <a:latin typeface="Comic Sans MS" pitchFamily="66" charset="0"/>
              </a:rPr>
              <a:t>Tuesday 12</a:t>
            </a:r>
            <a:r>
              <a:rPr lang="en-GB" altLang="en-US" b="1" baseline="30000" dirty="0">
                <a:solidFill>
                  <a:srgbClr val="1B3376"/>
                </a:solidFill>
                <a:latin typeface="Comic Sans MS" pitchFamily="66" charset="0"/>
              </a:rPr>
              <a:t>th</a:t>
            </a:r>
            <a:r>
              <a:rPr lang="en-GB" altLang="en-US" b="1" dirty="0">
                <a:solidFill>
                  <a:srgbClr val="1B3376"/>
                </a:solidFill>
                <a:latin typeface="Comic Sans MS" pitchFamily="66" charset="0"/>
              </a:rPr>
              <a:t> May 2026</a:t>
            </a:r>
            <a:br>
              <a:rPr lang="en-GB" altLang="en-US" b="1" dirty="0">
                <a:solidFill>
                  <a:srgbClr val="1B3376"/>
                </a:solidFill>
                <a:latin typeface="Comic Sans MS" pitchFamily="66" charset="0"/>
              </a:rPr>
            </a:br>
            <a:r>
              <a:rPr lang="en-GB" altLang="en-US" b="1" dirty="0">
                <a:solidFill>
                  <a:srgbClr val="1B3376"/>
                </a:solidFill>
                <a:latin typeface="Comic Sans MS" pitchFamily="66" charset="0"/>
              </a:rPr>
              <a:t>1 hour</a:t>
            </a:r>
            <a:br>
              <a:rPr lang="en-GB" altLang="en-US" b="1" dirty="0">
                <a:solidFill>
                  <a:srgbClr val="1B3376"/>
                </a:solidFill>
                <a:latin typeface="Comic Sans MS" pitchFamily="66" charset="0"/>
              </a:rPr>
            </a:br>
            <a:r>
              <a:rPr lang="en-GB" altLang="en-US" b="1" dirty="0">
                <a:solidFill>
                  <a:srgbClr val="1B3376"/>
                </a:solidFill>
                <a:latin typeface="Comic Sans MS" pitchFamily="66" charset="0"/>
              </a:rPr>
              <a:t>3 texts </a:t>
            </a:r>
            <a:br>
              <a:rPr lang="en-GB" altLang="en-US" b="1" dirty="0">
                <a:solidFill>
                  <a:srgbClr val="1B3376"/>
                </a:solidFill>
                <a:latin typeface="Comic Sans MS" pitchFamily="66" charset="0"/>
              </a:rPr>
            </a:br>
            <a:r>
              <a:rPr lang="en-GB" altLang="en-US" b="1" dirty="0">
                <a:solidFill>
                  <a:srgbClr val="1B3376"/>
                </a:solidFill>
                <a:latin typeface="Comic Sans MS" pitchFamily="66" charset="0"/>
              </a:rPr>
              <a:t>50 marks</a:t>
            </a:r>
          </a:p>
        </p:txBody>
      </p:sp>
    </p:spTree>
    <p:extLst>
      <p:ext uri="{BB962C8B-B14F-4D97-AF65-F5344CB8AC3E}">
        <p14:creationId xmlns:p14="http://schemas.microsoft.com/office/powerpoint/2010/main" val="2055704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3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252520" cy="6741368"/>
          </a:xfrm>
        </p:spPr>
        <p:txBody>
          <a:bodyPr>
            <a:normAutofit/>
          </a:bodyPr>
          <a:lstStyle/>
          <a:p>
            <a:pPr marL="0" indent="0" algn="ctr">
              <a:buNone/>
            </a:pPr>
            <a:r>
              <a:rPr lang="en-GB" sz="3000" dirty="0">
                <a:solidFill>
                  <a:schemeClr val="accent4">
                    <a:lumMod val="50000"/>
                  </a:schemeClr>
                </a:solidFill>
                <a:latin typeface="Comic Sans MS" panose="030F0702030302020204" pitchFamily="66" charset="0"/>
              </a:rPr>
              <a:t>This exam tests your child’s </a:t>
            </a:r>
            <a:r>
              <a:rPr lang="en-GB" sz="3000" b="1" dirty="0">
                <a:solidFill>
                  <a:schemeClr val="accent5">
                    <a:lumMod val="50000"/>
                  </a:schemeClr>
                </a:solidFill>
                <a:latin typeface="Comic Sans MS" panose="030F0702030302020204" pitchFamily="66" charset="0"/>
              </a:rPr>
              <a:t>comprehension</a:t>
            </a:r>
            <a:r>
              <a:rPr lang="en-GB" sz="3000" dirty="0">
                <a:solidFill>
                  <a:schemeClr val="accent4">
                    <a:lumMod val="50000"/>
                  </a:schemeClr>
                </a:solidFill>
                <a:latin typeface="Comic Sans MS" panose="030F0702030302020204" pitchFamily="66" charset="0"/>
              </a:rPr>
              <a:t> of both fiction and non-fiction texts. </a:t>
            </a:r>
          </a:p>
          <a:p>
            <a:pPr marL="0" indent="0" algn="ctr">
              <a:buNone/>
            </a:pPr>
            <a:r>
              <a:rPr lang="en-GB" sz="3000" dirty="0">
                <a:solidFill>
                  <a:schemeClr val="accent3">
                    <a:lumMod val="50000"/>
                  </a:schemeClr>
                </a:solidFill>
                <a:latin typeface="Comic Sans MS" panose="030F0702030302020204" pitchFamily="66" charset="0"/>
              </a:rPr>
              <a:t>The most marks are awarded for the following skills:</a:t>
            </a:r>
          </a:p>
          <a:p>
            <a:endParaRPr lang="en-GB" dirty="0">
              <a:solidFill>
                <a:schemeClr val="accent4">
                  <a:lumMod val="50000"/>
                </a:schemeClr>
              </a:solidFill>
              <a:latin typeface="Comic Sans MS" panose="030F0702030302020204" pitchFamily="66" charset="0"/>
            </a:endParaRPr>
          </a:p>
          <a:p>
            <a:r>
              <a:rPr lang="en-GB" dirty="0">
                <a:solidFill>
                  <a:schemeClr val="accent4">
                    <a:lumMod val="50000"/>
                  </a:schemeClr>
                </a:solidFill>
                <a:latin typeface="Comic Sans MS" panose="030F0702030302020204" pitchFamily="66" charset="0"/>
              </a:rPr>
              <a:t>Give/explain the </a:t>
            </a:r>
            <a:r>
              <a:rPr lang="en-GB" b="1" dirty="0">
                <a:solidFill>
                  <a:schemeClr val="accent5">
                    <a:lumMod val="50000"/>
                  </a:schemeClr>
                </a:solidFill>
                <a:latin typeface="Comic Sans MS" panose="030F0702030302020204" pitchFamily="66" charset="0"/>
              </a:rPr>
              <a:t>meaning</a:t>
            </a:r>
            <a:r>
              <a:rPr lang="en-GB" dirty="0">
                <a:solidFill>
                  <a:schemeClr val="accent4">
                    <a:lumMod val="50000"/>
                  </a:schemeClr>
                </a:solidFill>
                <a:latin typeface="Comic Sans MS" panose="030F0702030302020204" pitchFamily="66" charset="0"/>
              </a:rPr>
              <a:t> of words in context.</a:t>
            </a:r>
          </a:p>
          <a:p>
            <a:pPr marL="0" indent="0">
              <a:buNone/>
            </a:pPr>
            <a:endParaRPr lang="en-GB" dirty="0">
              <a:solidFill>
                <a:schemeClr val="accent4">
                  <a:lumMod val="50000"/>
                </a:schemeClr>
              </a:solidFill>
              <a:latin typeface="Comic Sans MS" panose="030F0702030302020204" pitchFamily="66" charset="0"/>
            </a:endParaRPr>
          </a:p>
          <a:p>
            <a:pPr marL="0" indent="0">
              <a:buNone/>
            </a:pPr>
            <a:endParaRPr lang="en-GB" sz="1400" dirty="0">
              <a:solidFill>
                <a:schemeClr val="accent4">
                  <a:lumMod val="50000"/>
                </a:schemeClr>
              </a:solidFill>
              <a:latin typeface="Comic Sans MS" panose="030F0702030302020204" pitchFamily="66" charset="0"/>
            </a:endParaRPr>
          </a:p>
          <a:p>
            <a:r>
              <a:rPr lang="en-GB" b="1" dirty="0">
                <a:solidFill>
                  <a:schemeClr val="accent5">
                    <a:lumMod val="50000"/>
                  </a:schemeClr>
                </a:solidFill>
                <a:latin typeface="Comic Sans MS" panose="030F0702030302020204" pitchFamily="66" charset="0"/>
              </a:rPr>
              <a:t>Retrieve</a:t>
            </a:r>
            <a:r>
              <a:rPr lang="en-GB" dirty="0">
                <a:solidFill>
                  <a:schemeClr val="accent4">
                    <a:lumMod val="50000"/>
                  </a:schemeClr>
                </a:solidFill>
                <a:latin typeface="Comic Sans MS" panose="030F0702030302020204" pitchFamily="66" charset="0"/>
              </a:rPr>
              <a:t> information from the text.</a:t>
            </a:r>
          </a:p>
          <a:p>
            <a:pPr marL="0" indent="0">
              <a:buNone/>
            </a:pPr>
            <a:endParaRPr lang="en-GB" dirty="0">
              <a:solidFill>
                <a:schemeClr val="accent4">
                  <a:lumMod val="50000"/>
                </a:schemeClr>
              </a:solidFill>
              <a:latin typeface="Comic Sans MS" panose="030F0702030302020204" pitchFamily="66" charset="0"/>
            </a:endParaRPr>
          </a:p>
          <a:p>
            <a:pPr marL="0" indent="0">
              <a:buNone/>
            </a:pPr>
            <a:endParaRPr lang="en-GB" sz="1400" dirty="0">
              <a:solidFill>
                <a:schemeClr val="accent4">
                  <a:lumMod val="50000"/>
                </a:schemeClr>
              </a:solidFill>
              <a:latin typeface="Comic Sans MS" panose="030F0702030302020204" pitchFamily="66" charset="0"/>
            </a:endParaRPr>
          </a:p>
          <a:p>
            <a:r>
              <a:rPr lang="en-GB" dirty="0">
                <a:solidFill>
                  <a:schemeClr val="accent4">
                    <a:lumMod val="50000"/>
                  </a:schemeClr>
                </a:solidFill>
                <a:latin typeface="Comic Sans MS" panose="030F0702030302020204" pitchFamily="66" charset="0"/>
              </a:rPr>
              <a:t>Make </a:t>
            </a:r>
            <a:r>
              <a:rPr lang="en-GB" b="1" dirty="0">
                <a:solidFill>
                  <a:schemeClr val="accent5">
                    <a:lumMod val="50000"/>
                  </a:schemeClr>
                </a:solidFill>
                <a:latin typeface="Comic Sans MS" panose="030F0702030302020204" pitchFamily="66" charset="0"/>
              </a:rPr>
              <a:t>inferences</a:t>
            </a:r>
            <a:r>
              <a:rPr lang="en-GB" dirty="0">
                <a:solidFill>
                  <a:schemeClr val="accent4">
                    <a:lumMod val="50000"/>
                  </a:schemeClr>
                </a:solidFill>
                <a:latin typeface="Comic Sans MS" panose="030F0702030302020204" pitchFamily="66" charset="0"/>
              </a:rPr>
              <a:t> from the text.</a:t>
            </a:r>
          </a:p>
          <a:p>
            <a:pPr marL="0" indent="0">
              <a:buNone/>
            </a:pPr>
            <a:endParaRPr lang="en-GB" dirty="0"/>
          </a:p>
        </p:txBody>
      </p:sp>
      <p:pic>
        <p:nvPicPr>
          <p:cNvPr id="4" name="Picture 3"/>
          <p:cNvPicPr>
            <a:picLocks noChangeAspect="1"/>
          </p:cNvPicPr>
          <p:nvPr/>
        </p:nvPicPr>
        <p:blipFill>
          <a:blip r:embed="rId2"/>
          <a:stretch>
            <a:fillRect/>
          </a:stretch>
        </p:blipFill>
        <p:spPr>
          <a:xfrm>
            <a:off x="2339752" y="4581128"/>
            <a:ext cx="6619875" cy="781050"/>
          </a:xfrm>
          <a:prstGeom prst="rect">
            <a:avLst/>
          </a:prstGeom>
        </p:spPr>
      </p:pic>
      <p:pic>
        <p:nvPicPr>
          <p:cNvPr id="5" name="Picture 4"/>
          <p:cNvPicPr>
            <a:picLocks noChangeAspect="1"/>
          </p:cNvPicPr>
          <p:nvPr/>
        </p:nvPicPr>
        <p:blipFill rotWithShape="1">
          <a:blip r:embed="rId3"/>
          <a:srcRect b="979"/>
          <a:stretch/>
        </p:blipFill>
        <p:spPr>
          <a:xfrm>
            <a:off x="2339752" y="3140969"/>
            <a:ext cx="6619875" cy="1008112"/>
          </a:xfrm>
          <a:prstGeom prst="rect">
            <a:avLst/>
          </a:prstGeom>
        </p:spPr>
      </p:pic>
      <p:pic>
        <p:nvPicPr>
          <p:cNvPr id="6" name="Picture 5"/>
          <p:cNvPicPr>
            <a:picLocks noChangeAspect="1"/>
          </p:cNvPicPr>
          <p:nvPr/>
        </p:nvPicPr>
        <p:blipFill>
          <a:blip r:embed="rId4"/>
          <a:stretch>
            <a:fillRect/>
          </a:stretch>
        </p:blipFill>
        <p:spPr>
          <a:xfrm>
            <a:off x="2339752" y="5950737"/>
            <a:ext cx="5472608" cy="847725"/>
          </a:xfrm>
          <a:prstGeom prst="rect">
            <a:avLst/>
          </a:prstGeom>
        </p:spPr>
      </p:pic>
      <p:pic>
        <p:nvPicPr>
          <p:cNvPr id="7" name="Picture 6"/>
          <p:cNvPicPr>
            <a:picLocks noChangeAspect="1"/>
          </p:cNvPicPr>
          <p:nvPr/>
        </p:nvPicPr>
        <p:blipFill>
          <a:blip r:embed="rId5"/>
          <a:stretch>
            <a:fillRect/>
          </a:stretch>
        </p:blipFill>
        <p:spPr>
          <a:xfrm>
            <a:off x="7812360" y="5950737"/>
            <a:ext cx="1147267" cy="847725"/>
          </a:xfrm>
          <a:prstGeom prst="rect">
            <a:avLst/>
          </a:prstGeom>
        </p:spPr>
      </p:pic>
    </p:spTree>
    <p:extLst>
      <p:ext uri="{BB962C8B-B14F-4D97-AF65-F5344CB8AC3E}">
        <p14:creationId xmlns:p14="http://schemas.microsoft.com/office/powerpoint/2010/main" val="11586253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2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8041"/>
            <a:ext cx="8229600" cy="6096000"/>
          </a:xfrm>
        </p:spPr>
        <p:txBody>
          <a:bodyPr>
            <a:normAutofit/>
          </a:bodyPr>
          <a:lstStyle/>
          <a:p>
            <a:pPr>
              <a:buNone/>
            </a:pPr>
            <a:r>
              <a:rPr lang="en-GB" sz="2400" dirty="0">
                <a:latin typeface="Comic Sans MS" pitchFamily="66" charset="0"/>
              </a:rPr>
              <a:t>1 – </a:t>
            </a:r>
            <a:r>
              <a:rPr lang="en-GB" sz="2400" b="1" dirty="0">
                <a:solidFill>
                  <a:schemeClr val="accent3">
                    <a:lumMod val="50000"/>
                  </a:schemeClr>
                </a:solidFill>
                <a:latin typeface="Comic Sans MS" pitchFamily="66" charset="0"/>
              </a:rPr>
              <a:t>Read</a:t>
            </a:r>
            <a:r>
              <a:rPr lang="en-GB" sz="2400" dirty="0">
                <a:latin typeface="Comic Sans MS" pitchFamily="66" charset="0"/>
              </a:rPr>
              <a:t> with your child and </a:t>
            </a:r>
            <a:r>
              <a:rPr lang="en-GB" sz="2400" b="1" dirty="0">
                <a:solidFill>
                  <a:schemeClr val="accent3">
                    <a:lumMod val="50000"/>
                  </a:schemeClr>
                </a:solidFill>
                <a:latin typeface="Comic Sans MS" pitchFamily="66" charset="0"/>
              </a:rPr>
              <a:t>question their understanding</a:t>
            </a:r>
            <a:r>
              <a:rPr lang="en-GB" sz="2400" dirty="0">
                <a:latin typeface="Comic Sans MS" pitchFamily="66" charset="0"/>
              </a:rPr>
              <a:t>. Ask them to </a:t>
            </a:r>
            <a:r>
              <a:rPr lang="en-GB" sz="2400" b="1" dirty="0">
                <a:solidFill>
                  <a:schemeClr val="accent3">
                    <a:lumMod val="50000"/>
                  </a:schemeClr>
                </a:solidFill>
                <a:latin typeface="Comic Sans MS" pitchFamily="66" charset="0"/>
              </a:rPr>
              <a:t>find</a:t>
            </a:r>
            <a:r>
              <a:rPr lang="en-GB" sz="2400" dirty="0">
                <a:latin typeface="Comic Sans MS" pitchFamily="66" charset="0"/>
              </a:rPr>
              <a:t> information, to </a:t>
            </a:r>
            <a:r>
              <a:rPr lang="en-GB" sz="2400" b="1" dirty="0">
                <a:solidFill>
                  <a:schemeClr val="accent3">
                    <a:lumMod val="50000"/>
                  </a:schemeClr>
                </a:solidFill>
                <a:latin typeface="Comic Sans MS" pitchFamily="66" charset="0"/>
              </a:rPr>
              <a:t>explain</a:t>
            </a:r>
            <a:r>
              <a:rPr lang="en-GB" sz="2400" dirty="0">
                <a:latin typeface="Comic Sans MS" pitchFamily="66" charset="0"/>
              </a:rPr>
              <a:t> what particular words mean, to give a </a:t>
            </a:r>
            <a:r>
              <a:rPr lang="en-GB" sz="2400" b="1" dirty="0">
                <a:solidFill>
                  <a:schemeClr val="accent3">
                    <a:lumMod val="50000"/>
                  </a:schemeClr>
                </a:solidFill>
                <a:latin typeface="Comic Sans MS" pitchFamily="66" charset="0"/>
              </a:rPr>
              <a:t>synonym</a:t>
            </a:r>
            <a:r>
              <a:rPr lang="en-GB" sz="2400" dirty="0">
                <a:latin typeface="Comic Sans MS" pitchFamily="66" charset="0"/>
              </a:rPr>
              <a:t> for a particular word, to explain how a character </a:t>
            </a:r>
            <a:r>
              <a:rPr lang="en-GB" sz="2400" b="1" dirty="0">
                <a:solidFill>
                  <a:schemeClr val="accent3">
                    <a:lumMod val="50000"/>
                  </a:schemeClr>
                </a:solidFill>
                <a:latin typeface="Comic Sans MS" pitchFamily="66" charset="0"/>
              </a:rPr>
              <a:t>feels</a:t>
            </a:r>
            <a:r>
              <a:rPr lang="en-GB" sz="2400" dirty="0">
                <a:latin typeface="Comic Sans MS" pitchFamily="66" charset="0"/>
              </a:rPr>
              <a:t>, to explain </a:t>
            </a:r>
            <a:r>
              <a:rPr lang="en-GB" sz="2400" b="1" dirty="0">
                <a:solidFill>
                  <a:schemeClr val="accent3">
                    <a:lumMod val="50000"/>
                  </a:schemeClr>
                </a:solidFill>
                <a:latin typeface="Comic Sans MS" pitchFamily="66" charset="0"/>
              </a:rPr>
              <a:t>why</a:t>
            </a:r>
            <a:r>
              <a:rPr lang="en-GB" sz="2400" dirty="0">
                <a:latin typeface="Comic Sans MS" pitchFamily="66" charset="0"/>
              </a:rPr>
              <a:t> something has happened etc. </a:t>
            </a:r>
          </a:p>
          <a:p>
            <a:pPr>
              <a:buNone/>
            </a:pPr>
            <a:endParaRPr lang="en-GB" sz="2400" dirty="0">
              <a:latin typeface="Comic Sans MS" pitchFamily="66" charset="0"/>
            </a:endParaRPr>
          </a:p>
          <a:p>
            <a:pPr>
              <a:buNone/>
            </a:pPr>
            <a:r>
              <a:rPr lang="en-GB" sz="2400" dirty="0">
                <a:latin typeface="Comic Sans MS" pitchFamily="66" charset="0"/>
              </a:rPr>
              <a:t>2 – Ask your child about their </a:t>
            </a:r>
            <a:r>
              <a:rPr lang="en-GB" sz="2400" b="1" dirty="0">
                <a:solidFill>
                  <a:schemeClr val="accent3">
                    <a:lumMod val="50000"/>
                  </a:schemeClr>
                </a:solidFill>
                <a:latin typeface="Comic Sans MS" pitchFamily="66" charset="0"/>
              </a:rPr>
              <a:t>word count </a:t>
            </a:r>
            <a:r>
              <a:rPr lang="en-GB" sz="2400" dirty="0">
                <a:latin typeface="Comic Sans MS" pitchFamily="66" charset="0"/>
              </a:rPr>
              <a:t>or recent </a:t>
            </a:r>
            <a:r>
              <a:rPr lang="en-GB" sz="2400" b="1" dirty="0">
                <a:solidFill>
                  <a:schemeClr val="accent3">
                    <a:lumMod val="50000"/>
                  </a:schemeClr>
                </a:solidFill>
                <a:latin typeface="Comic Sans MS" pitchFamily="66" charset="0"/>
              </a:rPr>
              <a:t>quiz scores</a:t>
            </a:r>
            <a:r>
              <a:rPr lang="en-GB" sz="2400" dirty="0">
                <a:latin typeface="Comic Sans MS" pitchFamily="66" charset="0"/>
              </a:rPr>
              <a:t>.</a:t>
            </a:r>
          </a:p>
          <a:p>
            <a:pPr>
              <a:buNone/>
            </a:pPr>
            <a:endParaRPr lang="en-GB" sz="2400" dirty="0">
              <a:latin typeface="Comic Sans MS" pitchFamily="66" charset="0"/>
            </a:endParaRPr>
          </a:p>
          <a:p>
            <a:pPr>
              <a:buNone/>
            </a:pPr>
            <a:r>
              <a:rPr lang="en-GB" sz="2400" dirty="0">
                <a:latin typeface="Comic Sans MS" pitchFamily="66" charset="0"/>
              </a:rPr>
              <a:t>3 – Read and talk about the </a:t>
            </a:r>
            <a:r>
              <a:rPr lang="en-GB" sz="2400" b="1" dirty="0">
                <a:solidFill>
                  <a:schemeClr val="accent3">
                    <a:lumMod val="50000"/>
                  </a:schemeClr>
                </a:solidFill>
                <a:latin typeface="Comic Sans MS" pitchFamily="66" charset="0"/>
              </a:rPr>
              <a:t>news</a:t>
            </a:r>
            <a:r>
              <a:rPr lang="en-GB" sz="2400" dirty="0">
                <a:latin typeface="Comic Sans MS" pitchFamily="66" charset="0"/>
              </a:rPr>
              <a:t> together.</a:t>
            </a:r>
          </a:p>
          <a:p>
            <a:pPr>
              <a:buNone/>
            </a:pPr>
            <a:endParaRPr lang="en-GB" sz="2400" dirty="0">
              <a:latin typeface="Comic Sans MS" pitchFamily="66" charset="0"/>
            </a:endParaRPr>
          </a:p>
          <a:p>
            <a:pPr>
              <a:buNone/>
            </a:pPr>
            <a:r>
              <a:rPr lang="en-GB" sz="2400" dirty="0">
                <a:latin typeface="Comic Sans MS" pitchFamily="66" charset="0"/>
              </a:rPr>
              <a:t>4 – Explore </a:t>
            </a:r>
            <a:r>
              <a:rPr lang="en-GB" sz="2400" b="1" dirty="0">
                <a:solidFill>
                  <a:schemeClr val="accent3">
                    <a:lumMod val="50000"/>
                  </a:schemeClr>
                </a:solidFill>
                <a:latin typeface="Comic Sans MS" pitchFamily="66" charset="0"/>
              </a:rPr>
              <a:t>new vocabulary </a:t>
            </a:r>
            <a:r>
              <a:rPr lang="en-GB" sz="2400" dirty="0">
                <a:latin typeface="Comic Sans MS" pitchFamily="66" charset="0"/>
              </a:rPr>
              <a:t>together.</a:t>
            </a:r>
          </a:p>
        </p:txBody>
      </p:sp>
      <p:pic>
        <p:nvPicPr>
          <p:cNvPr id="17410" name="Picture 2"/>
          <p:cNvPicPr>
            <a:picLocks noChangeAspect="1" noChangeArrowheads="1"/>
          </p:cNvPicPr>
          <p:nvPr/>
        </p:nvPicPr>
        <p:blipFill>
          <a:blip r:embed="rId2" cstate="print"/>
          <a:srcRect l="10542" t="14583" r="11567" b="6250"/>
          <a:stretch>
            <a:fillRect/>
          </a:stretch>
        </p:blipFill>
        <p:spPr bwMode="auto">
          <a:xfrm rot="21181376">
            <a:off x="6661015" y="4908244"/>
            <a:ext cx="3477467" cy="1987124"/>
          </a:xfrm>
          <a:prstGeom prst="rect">
            <a:avLst/>
          </a:prstGeom>
          <a:noFill/>
          <a:ln w="9525">
            <a:noFill/>
            <a:miter lim="800000"/>
            <a:headEnd/>
            <a:tailEnd/>
          </a:ln>
        </p:spPr>
      </p:pic>
      <p:pic>
        <p:nvPicPr>
          <p:cNvPr id="409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6734" r="3907" b="4709"/>
          <a:stretch/>
        </p:blipFill>
        <p:spPr bwMode="auto">
          <a:xfrm rot="249289">
            <a:off x="-9887" y="5508917"/>
            <a:ext cx="2795131" cy="1931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001459">
            <a:off x="5464339" y="5463751"/>
            <a:ext cx="1143000" cy="1710690"/>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26576">
            <a:off x="4197933" y="5672404"/>
            <a:ext cx="884409" cy="135790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894244">
            <a:off x="3033507" y="5707782"/>
            <a:ext cx="1002075" cy="1495605"/>
          </a:xfrm>
          <a:prstGeom prst="rect">
            <a:avLst/>
          </a:prstGeom>
        </p:spPr>
      </p:pic>
      <p:pic>
        <p:nvPicPr>
          <p:cNvPr id="7" name="Picture 6"/>
          <p:cNvPicPr>
            <a:picLocks noChangeAspect="1"/>
          </p:cNvPicPr>
          <p:nvPr/>
        </p:nvPicPr>
        <p:blipFill>
          <a:blip r:embed="rId7"/>
          <a:stretch>
            <a:fillRect/>
          </a:stretch>
        </p:blipFill>
        <p:spPr>
          <a:xfrm>
            <a:off x="6660232" y="2884881"/>
            <a:ext cx="2765869" cy="1728668"/>
          </a:xfrm>
          <a:prstGeom prst="rect">
            <a:avLst/>
          </a:prstGeom>
        </p:spPr>
      </p:pic>
    </p:spTree>
    <p:extLst>
      <p:ext uri="{BB962C8B-B14F-4D97-AF65-F5344CB8AC3E}">
        <p14:creationId xmlns:p14="http://schemas.microsoft.com/office/powerpoint/2010/main" val="2341036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 calcmode="lin" valueType="num">
                                      <p:cBhvr>
                                        <p:cTn id="28"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36911"/>
            <a:ext cx="8229600" cy="3507129"/>
          </a:xfrm>
        </p:spPr>
        <p:txBody>
          <a:bodyPr>
            <a:normAutofit/>
          </a:bodyPr>
          <a:lstStyle/>
          <a:p>
            <a:pPr algn="ctr">
              <a:buNone/>
            </a:pPr>
            <a:r>
              <a:rPr lang="en-GB" sz="2800" dirty="0">
                <a:latin typeface="Comic Sans MS" pitchFamily="66" charset="0"/>
              </a:rPr>
              <a:t>Read a </a:t>
            </a:r>
            <a:r>
              <a:rPr lang="en-GB" sz="2800" b="1" dirty="0">
                <a:solidFill>
                  <a:schemeClr val="accent3">
                    <a:lumMod val="50000"/>
                  </a:schemeClr>
                </a:solidFill>
                <a:latin typeface="Comic Sans MS" pitchFamily="66" charset="0"/>
              </a:rPr>
              <a:t>variety</a:t>
            </a:r>
            <a:r>
              <a:rPr lang="en-GB" sz="2800" dirty="0">
                <a:latin typeface="Comic Sans MS" pitchFamily="66" charset="0"/>
              </a:rPr>
              <a:t> of different types of text. </a:t>
            </a:r>
          </a:p>
          <a:p>
            <a:pPr algn="ctr">
              <a:buNone/>
            </a:pPr>
            <a:r>
              <a:rPr lang="en-GB" sz="2800" dirty="0">
                <a:latin typeface="Comic Sans MS" pitchFamily="66" charset="0"/>
              </a:rPr>
              <a:t>Remember that it’s all reading!</a:t>
            </a:r>
          </a:p>
        </p:txBody>
      </p:sp>
      <p:pic>
        <p:nvPicPr>
          <p:cNvPr id="17410" name="Picture 2"/>
          <p:cNvPicPr>
            <a:picLocks noChangeAspect="1" noChangeArrowheads="1"/>
          </p:cNvPicPr>
          <p:nvPr/>
        </p:nvPicPr>
        <p:blipFill>
          <a:blip r:embed="rId2" cstate="print"/>
          <a:srcRect l="10542" t="14583" r="11567" b="6250"/>
          <a:stretch>
            <a:fillRect/>
          </a:stretch>
        </p:blipFill>
        <p:spPr bwMode="auto">
          <a:xfrm rot="21181376">
            <a:off x="-144722" y="32450"/>
            <a:ext cx="3477467" cy="1987124"/>
          </a:xfrm>
          <a:prstGeom prst="rect">
            <a:avLst/>
          </a:prstGeom>
          <a:noFill/>
          <a:ln w="9525">
            <a:noFill/>
            <a:miter lim="800000"/>
            <a:headEnd/>
            <a:tailEnd/>
          </a:ln>
        </p:spPr>
      </p:pic>
      <p:pic>
        <p:nvPicPr>
          <p:cNvPr id="409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6734" r="3907" b="4709"/>
          <a:stretch/>
        </p:blipFill>
        <p:spPr bwMode="auto">
          <a:xfrm rot="249289">
            <a:off x="-42207" y="4686299"/>
            <a:ext cx="2795131" cy="1931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001459">
            <a:off x="7852521" y="1635"/>
            <a:ext cx="1341630" cy="2007973"/>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26576">
            <a:off x="18930" y="2943713"/>
            <a:ext cx="1165116" cy="1788900"/>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31523">
            <a:off x="5995279" y="4872450"/>
            <a:ext cx="1535215" cy="2291321"/>
          </a:xfrm>
          <a:prstGeom prst="rect">
            <a:avLst/>
          </a:prstGeom>
        </p:spPr>
      </p:pic>
      <p:pic>
        <p:nvPicPr>
          <p:cNvPr id="7" name="Picture 6"/>
          <p:cNvPicPr>
            <a:picLocks noChangeAspect="1"/>
          </p:cNvPicPr>
          <p:nvPr/>
        </p:nvPicPr>
        <p:blipFill>
          <a:blip r:embed="rId7"/>
          <a:stretch>
            <a:fillRect/>
          </a:stretch>
        </p:blipFill>
        <p:spPr>
          <a:xfrm rot="1779238">
            <a:off x="4295968" y="-16808"/>
            <a:ext cx="1441359" cy="2176549"/>
          </a:xfrm>
          <a:prstGeom prst="rect">
            <a:avLst/>
          </a:prstGeom>
        </p:spPr>
      </p:pic>
      <p:pic>
        <p:nvPicPr>
          <p:cNvPr id="2050" name="Picture 2" descr="Image result for mythologic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0756312">
            <a:off x="3389385" y="4788762"/>
            <a:ext cx="1947149" cy="236018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9"/>
          <a:stretch>
            <a:fillRect/>
          </a:stretch>
        </p:blipFill>
        <p:spPr>
          <a:xfrm rot="1187447">
            <a:off x="7826416" y="2744751"/>
            <a:ext cx="1720766" cy="2393429"/>
          </a:xfrm>
          <a:prstGeom prst="rect">
            <a:avLst/>
          </a:prstGeom>
        </p:spPr>
      </p:pic>
    </p:spTree>
    <p:extLst>
      <p:ext uri="{BB962C8B-B14F-4D97-AF65-F5344CB8AC3E}">
        <p14:creationId xmlns:p14="http://schemas.microsoft.com/office/powerpoint/2010/main" val="355461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600" dirty="0">
                <a:latin typeface="Comic Sans MS" panose="030F0702030302020204" pitchFamily="66" charset="0"/>
              </a:rPr>
              <a:t>The Maths Tests</a:t>
            </a:r>
          </a:p>
        </p:txBody>
      </p:sp>
    </p:spTree>
    <p:extLst>
      <p:ext uri="{BB962C8B-B14F-4D97-AF65-F5344CB8AC3E}">
        <p14:creationId xmlns:p14="http://schemas.microsoft.com/office/powerpoint/2010/main" val="22316138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a:xfrm>
            <a:off x="1835696" y="276334"/>
            <a:ext cx="4824536" cy="579701"/>
          </a:xfrm>
          <a:solidFill>
            <a:schemeClr val="accent5">
              <a:lumMod val="20000"/>
              <a:lumOff val="80000"/>
            </a:schemeClr>
          </a:solidFill>
        </p:spPr>
        <p:txBody>
          <a:bodyPr/>
          <a:lstStyle/>
          <a:p>
            <a:r>
              <a:rPr lang="en-GB" sz="2800"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230012" y="881118"/>
            <a:ext cx="8520600" cy="3555994"/>
          </a:xfrm>
          <a:solidFill>
            <a:schemeClr val="accent5">
              <a:lumMod val="20000"/>
              <a:lumOff val="80000"/>
            </a:schemeClr>
          </a:solidFill>
        </p:spPr>
        <p:txBody>
          <a:bodyPr/>
          <a:lstStyle/>
          <a:p>
            <a:pPr marL="114300" indent="0">
              <a:buNone/>
            </a:pPr>
            <a:r>
              <a:rPr lang="en-GB" sz="2800" dirty="0"/>
              <a:t>The maths arithmetic paper has a total of </a:t>
            </a:r>
            <a:r>
              <a:rPr lang="en-GB" sz="2800" dirty="0">
                <a:solidFill>
                  <a:srgbClr val="283593"/>
                </a:solidFill>
              </a:rPr>
              <a:t>40 marks</a:t>
            </a:r>
            <a:r>
              <a:rPr lang="en-GB" sz="2800" dirty="0"/>
              <a:t>. </a:t>
            </a:r>
          </a:p>
          <a:p>
            <a:pPr marL="114300" indent="0">
              <a:buNone/>
            </a:pPr>
            <a:endParaRPr lang="en-GB" sz="2800" dirty="0"/>
          </a:p>
          <a:p>
            <a:pPr marL="114300" indent="0">
              <a:buNone/>
            </a:pPr>
            <a:r>
              <a:rPr lang="en-GB" sz="2800" dirty="0"/>
              <a:t>The test covers the four operations (addition, subtraction, multiplication, division, including order </a:t>
            </a:r>
            <a:r>
              <a:rPr lang="en-GB" sz="2800"/>
              <a:t>of operations), </a:t>
            </a:r>
            <a:r>
              <a:rPr lang="en-GB" sz="2800" dirty="0"/>
              <a:t>percentages of amounts and calculating with decimals and fractions. </a:t>
            </a:r>
          </a:p>
          <a:p>
            <a:pPr marL="114300" indent="0">
              <a:buNone/>
            </a:pPr>
            <a:endParaRPr lang="en-GB" sz="2800" dirty="0"/>
          </a:p>
          <a:p>
            <a:pPr marL="114300" indent="0">
              <a:buNone/>
            </a:pPr>
            <a:r>
              <a:rPr lang="en-GB" sz="2800" dirty="0"/>
              <a:t>Example question: </a:t>
            </a:r>
          </a:p>
        </p:txBody>
      </p:sp>
      <p:pic>
        <p:nvPicPr>
          <p:cNvPr id="6" name="Picture 5">
            <a:extLst>
              <a:ext uri="{FF2B5EF4-FFF2-40B4-BE49-F238E27FC236}">
                <a16:creationId xmlns:a16="http://schemas.microsoft.com/office/drawing/2014/main" id="{BC94F2D9-973C-494A-90AA-48A51B6A6BD4}"/>
              </a:ext>
            </a:extLst>
          </p:cNvPr>
          <p:cNvPicPr>
            <a:picLocks noChangeAspect="1"/>
          </p:cNvPicPr>
          <p:nvPr/>
        </p:nvPicPr>
        <p:blipFill>
          <a:blip r:embed="rId4"/>
          <a:stretch>
            <a:fillRect/>
          </a:stretch>
        </p:blipFill>
        <p:spPr>
          <a:xfrm>
            <a:off x="395536" y="4646874"/>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48913D6F-D566-48E5-8451-0D1877B89276}"/>
              </a:ext>
            </a:extLst>
          </p:cNvPr>
          <p:cNvPicPr>
            <a:picLocks noChangeAspect="1"/>
          </p:cNvPicPr>
          <p:nvPr/>
        </p:nvPicPr>
        <p:blipFill>
          <a:blip r:embed="rId5"/>
          <a:stretch>
            <a:fillRect/>
          </a:stretch>
        </p:blipFill>
        <p:spPr>
          <a:xfrm>
            <a:off x="4572000" y="3867157"/>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a:stretch>
        </a:blip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921C5942-8DCB-463D-8BB0-FB44BFEC63A0}"/>
              </a:ext>
            </a:extLst>
          </p:cNvPr>
          <p:cNvPicPr>
            <a:picLocks noChangeAspect="1"/>
          </p:cNvPicPr>
          <p:nvPr/>
        </p:nvPicPr>
        <p:blipFill>
          <a:blip r:embed="rId4"/>
          <a:stretch>
            <a:fillRect/>
          </a:stretch>
        </p:blipFill>
        <p:spPr>
          <a:xfrm>
            <a:off x="4726202" y="1674947"/>
            <a:ext cx="4349030" cy="185674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a:xfrm>
            <a:off x="1979712" y="276334"/>
            <a:ext cx="4680520" cy="579701"/>
          </a:xfrm>
          <a:solidFill>
            <a:schemeClr val="accent5">
              <a:lumMod val="20000"/>
              <a:lumOff val="80000"/>
            </a:schemeClr>
          </a:solidFill>
        </p:spPr>
        <p:txBody>
          <a:bodyPr/>
          <a:lstStyle/>
          <a:p>
            <a:r>
              <a:rPr lang="en-GB" sz="2800"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175647" y="923911"/>
            <a:ext cx="3244225" cy="632881"/>
          </a:xfrm>
          <a:solidFill>
            <a:schemeClr val="accent5">
              <a:lumMod val="20000"/>
              <a:lumOff val="80000"/>
            </a:schemeClr>
          </a:solidFill>
        </p:spPr>
        <p:txBody>
          <a:bodyPr/>
          <a:lstStyle/>
          <a:p>
            <a:pPr marL="114300" indent="0">
              <a:buNone/>
            </a:pPr>
            <a:r>
              <a:rPr lang="en-GB" sz="2800" dirty="0"/>
              <a:t>Example questions: </a:t>
            </a:r>
          </a:p>
        </p:txBody>
      </p:sp>
      <p:pic>
        <p:nvPicPr>
          <p:cNvPr id="6" name="Picture 5">
            <a:extLst>
              <a:ext uri="{FF2B5EF4-FFF2-40B4-BE49-F238E27FC236}">
                <a16:creationId xmlns:a16="http://schemas.microsoft.com/office/drawing/2014/main" id="{414DBA76-3870-44C0-BD44-069C7D1E58E4}"/>
              </a:ext>
            </a:extLst>
          </p:cNvPr>
          <p:cNvPicPr>
            <a:picLocks noChangeAspect="1"/>
          </p:cNvPicPr>
          <p:nvPr/>
        </p:nvPicPr>
        <p:blipFill>
          <a:blip r:embed="rId5"/>
          <a:stretch>
            <a:fillRect/>
          </a:stretch>
        </p:blipFill>
        <p:spPr>
          <a:xfrm>
            <a:off x="231302" y="1659820"/>
            <a:ext cx="4340698" cy="185675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7D3232B-0ACE-4C56-9E33-0263E37ABAF8}"/>
              </a:ext>
            </a:extLst>
          </p:cNvPr>
          <p:cNvPicPr>
            <a:picLocks noChangeAspect="1"/>
          </p:cNvPicPr>
          <p:nvPr/>
        </p:nvPicPr>
        <p:blipFill>
          <a:blip r:embed="rId6"/>
          <a:stretch>
            <a:fillRect/>
          </a:stretch>
        </p:blipFill>
        <p:spPr>
          <a:xfrm>
            <a:off x="282732" y="3886834"/>
            <a:ext cx="4349029" cy="1856748"/>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8D638EAE-3BC6-46F0-8597-B631DD4D9848}"/>
              </a:ext>
            </a:extLst>
          </p:cNvPr>
          <p:cNvPicPr>
            <a:picLocks noChangeAspect="1"/>
          </p:cNvPicPr>
          <p:nvPr/>
        </p:nvPicPr>
        <p:blipFill>
          <a:blip r:embed="rId7"/>
          <a:stretch>
            <a:fillRect/>
          </a:stretch>
        </p:blipFill>
        <p:spPr>
          <a:xfrm>
            <a:off x="4726202" y="3886834"/>
            <a:ext cx="4349028" cy="1856748"/>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CA17912D-93B3-45AF-B046-E67593CEFED4}"/>
              </a:ext>
            </a:extLst>
          </p:cNvPr>
          <p:cNvGrpSpPr/>
          <p:nvPr/>
        </p:nvGrpSpPr>
        <p:grpSpPr>
          <a:xfrm>
            <a:off x="1034624" y="2588195"/>
            <a:ext cx="2790548" cy="741773"/>
            <a:chOff x="1034624" y="1730945"/>
            <a:chExt cx="2790548" cy="741773"/>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   5.87</a:t>
              </a:r>
            </a:p>
            <a:p>
              <a:pPr marL="0" indent="0">
                <a:lnSpc>
                  <a:spcPct val="100000"/>
                </a:lnSpc>
                <a:buNone/>
              </a:pPr>
              <a:r>
                <a:rPr lang="en-GB" sz="1200" u="sng" dirty="0"/>
                <a:t>+ 3.123</a:t>
              </a:r>
            </a:p>
            <a:p>
              <a:pPr marL="0" indent="0">
                <a:lnSpc>
                  <a:spcPct val="100000"/>
                </a:lnSpc>
                <a:buNone/>
              </a:pPr>
              <a:r>
                <a:rPr lang="en-GB" sz="1200" u="sng" dirty="0"/>
                <a:t>   8.993</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203848" y="2151253"/>
              <a:ext cx="621324" cy="276999"/>
            </a:xfrm>
            <a:prstGeom prst="rect">
              <a:avLst/>
            </a:prstGeom>
            <a:noFill/>
          </p:spPr>
          <p:txBody>
            <a:bodyPr wrap="square">
              <a:spAutoFit/>
            </a:bodyPr>
            <a:lstStyle/>
            <a:p>
              <a:r>
                <a:rPr lang="en-GB" sz="1200" dirty="0"/>
                <a:t>8.993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439099" y="1862548"/>
            <a:ext cx="621324" cy="1522485"/>
            <a:chOff x="5439099" y="1005297"/>
            <a:chExt cx="621324" cy="15224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551779" y="1786009"/>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  87</a:t>
              </a:r>
            </a:p>
            <a:p>
              <a:pPr marL="0" indent="0">
                <a:lnSpc>
                  <a:spcPct val="100000"/>
                </a:lnSpc>
                <a:buNone/>
              </a:pPr>
              <a:r>
                <a:rPr lang="en-GB" sz="1200" u="sng" dirty="0"/>
                <a:t>- 65</a:t>
              </a:r>
            </a:p>
            <a:p>
              <a:pPr marL="0" indent="0">
                <a:lnSpc>
                  <a:spcPct val="100000"/>
                </a:lnSpc>
                <a:buNone/>
              </a:pPr>
              <a:r>
                <a:rPr lang="en-GB" sz="1200" u="sng" dirty="0"/>
                <a:t>  22</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439099" y="1005297"/>
              <a:ext cx="621324" cy="276999"/>
            </a:xfrm>
            <a:prstGeom prst="rect">
              <a:avLst/>
            </a:prstGeom>
            <a:noFill/>
          </p:spPr>
          <p:txBody>
            <a:bodyPr wrap="square">
              <a:spAutoFit/>
            </a:bodyPr>
            <a:lstStyle/>
            <a:p>
              <a:r>
                <a:rPr lang="en-GB" sz="1200" dirty="0"/>
                <a:t>22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1034623" y="4389487"/>
            <a:ext cx="3006573" cy="1111147"/>
            <a:chOff x="1034623" y="3532236"/>
            <a:chExt cx="3006573" cy="1111147"/>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60 ÷ (30 - 24)</a:t>
              </a:r>
            </a:p>
            <a:p>
              <a:pPr marL="0" indent="0">
                <a:lnSpc>
                  <a:spcPct val="100000"/>
                </a:lnSpc>
                <a:buNone/>
              </a:pPr>
              <a:r>
                <a:rPr lang="en-GB" sz="1200" dirty="0"/>
                <a:t>60 ÷      6       = 10</a:t>
              </a:r>
            </a:p>
            <a:p>
              <a:pPr marL="0" indent="0">
                <a:lnSpc>
                  <a:spcPct val="100000"/>
                </a:lnSpc>
                <a:buNone/>
              </a:pP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419872" y="4366384"/>
              <a:ext cx="621324" cy="276999"/>
            </a:xfrm>
            <a:prstGeom prst="rect">
              <a:avLst/>
            </a:prstGeom>
            <a:noFill/>
          </p:spPr>
          <p:txBody>
            <a:bodyPr wrap="square">
              <a:spAutoFit/>
            </a:bodyPr>
            <a:lstStyle/>
            <a:p>
              <a:r>
                <a:rPr lang="en-GB" sz="1200" dirty="0"/>
                <a:t>10</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5219763" y="4390694"/>
            <a:ext cx="3170462" cy="1115018"/>
            <a:chOff x="5219762" y="3533444"/>
            <a:chExt cx="3170462" cy="1115018"/>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10% of 3,000 = 300</a:t>
              </a:r>
            </a:p>
            <a:p>
              <a:pPr marL="0" indent="0">
                <a:lnSpc>
                  <a:spcPct val="100000"/>
                </a:lnSpc>
                <a:buNone/>
              </a:pPr>
              <a:r>
                <a:rPr lang="en-GB" sz="1200" dirty="0"/>
                <a:t>20% of 3,000 = 600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768900" y="4371463"/>
              <a:ext cx="621324" cy="276999"/>
            </a:xfrm>
            <a:prstGeom prst="rect">
              <a:avLst/>
            </a:prstGeom>
            <a:noFill/>
          </p:spPr>
          <p:txBody>
            <a:bodyPr wrap="square">
              <a:spAutoFit/>
            </a:bodyPr>
            <a:lstStyle/>
            <a:p>
              <a:r>
                <a:rPr lang="en-GB" sz="1200" dirty="0"/>
                <a:t>600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a:xfrm>
            <a:off x="1835696" y="276334"/>
            <a:ext cx="4680520" cy="579701"/>
          </a:xfrm>
          <a:solidFill>
            <a:schemeClr val="accent5">
              <a:lumMod val="20000"/>
              <a:lumOff val="80000"/>
            </a:schemeClr>
          </a:solidFill>
        </p:spPr>
        <p:txBody>
          <a:bodyPr/>
          <a:lstStyle/>
          <a:p>
            <a:r>
              <a:rPr lang="en-GB" sz="2800"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217850" y="1006821"/>
            <a:ext cx="3490054" cy="579701"/>
          </a:xfrm>
          <a:solidFill>
            <a:schemeClr val="accent5">
              <a:lumMod val="20000"/>
              <a:lumOff val="80000"/>
            </a:schemeClr>
          </a:solidFill>
        </p:spPr>
        <p:txBody>
          <a:bodyPr/>
          <a:lstStyle/>
          <a:p>
            <a:pPr marL="114300" indent="0">
              <a:buNone/>
            </a:pPr>
            <a:r>
              <a:rPr lang="en-GB" sz="2800" dirty="0"/>
              <a:t>Example questions: </a:t>
            </a:r>
          </a:p>
        </p:txBody>
      </p:sp>
      <p:pic>
        <p:nvPicPr>
          <p:cNvPr id="14" name="Picture 13">
            <a:extLst>
              <a:ext uri="{FF2B5EF4-FFF2-40B4-BE49-F238E27FC236}">
                <a16:creationId xmlns:a16="http://schemas.microsoft.com/office/drawing/2014/main" id="{C78BFB2E-1F74-496E-9C0C-7559489D49C2}"/>
              </a:ext>
            </a:extLst>
          </p:cNvPr>
          <p:cNvPicPr>
            <a:picLocks noChangeAspect="1"/>
          </p:cNvPicPr>
          <p:nvPr/>
        </p:nvPicPr>
        <p:blipFill>
          <a:blip r:embed="rId4"/>
          <a:stretch>
            <a:fillRect/>
          </a:stretch>
        </p:blipFill>
        <p:spPr>
          <a:xfrm>
            <a:off x="523995" y="3781519"/>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E3B96BB-C0CE-45C4-8855-CD3821869675}"/>
              </a:ext>
            </a:extLst>
          </p:cNvPr>
          <p:cNvPicPr>
            <a:picLocks noChangeAspect="1"/>
          </p:cNvPicPr>
          <p:nvPr/>
        </p:nvPicPr>
        <p:blipFill>
          <a:blip r:embed="rId5"/>
          <a:stretch>
            <a:fillRect/>
          </a:stretch>
        </p:blipFill>
        <p:spPr>
          <a:xfrm>
            <a:off x="523995" y="2031329"/>
            <a:ext cx="3746255" cy="1599404"/>
          </a:xfrm>
          <a:prstGeom prst="rect">
            <a:avLst/>
          </a:prstGeom>
          <a:effectLst>
            <a:outerShdw blurRad="50800" dist="38100" dir="2700000" algn="tl" rotWithShape="0">
              <a:prstClr val="black">
                <a:alpha val="40000"/>
              </a:prstClr>
            </a:outerShdw>
          </a:effectLst>
        </p:spPr>
      </p:pic>
      <p:pic>
        <p:nvPicPr>
          <p:cNvPr id="19" name="Picture 18">
            <a:extLst>
              <a:ext uri="{FF2B5EF4-FFF2-40B4-BE49-F238E27FC236}">
                <a16:creationId xmlns:a16="http://schemas.microsoft.com/office/drawing/2014/main" id="{3C3815EC-AD71-42F7-8D58-4AF3D313D3BC}"/>
              </a:ext>
            </a:extLst>
          </p:cNvPr>
          <p:cNvPicPr>
            <a:picLocks noChangeAspect="1"/>
          </p:cNvPicPr>
          <p:nvPr/>
        </p:nvPicPr>
        <p:blipFill>
          <a:blip r:embed="rId6"/>
          <a:stretch>
            <a:fillRect/>
          </a:stretch>
        </p:blipFill>
        <p:spPr>
          <a:xfrm>
            <a:off x="4343911" y="2031329"/>
            <a:ext cx="4338981" cy="3489139"/>
          </a:xfrm>
          <a:prstGeom prst="rect">
            <a:avLst/>
          </a:prstGeom>
          <a:effectLst>
            <a:outerShdw blurRad="50800" dist="38100" dir="2700000" algn="tl" rotWithShape="0">
              <a:prstClr val="black">
                <a:alpha val="40000"/>
              </a:prstClr>
            </a:outerShdw>
          </a:effectLst>
        </p:spPr>
      </p:pic>
      <p:grpSp>
        <p:nvGrpSpPr>
          <p:cNvPr id="23" name="Group 22">
            <a:extLst>
              <a:ext uri="{FF2B5EF4-FFF2-40B4-BE49-F238E27FC236}">
                <a16:creationId xmlns:a16="http://schemas.microsoft.com/office/drawing/2014/main" id="{20458397-9F5E-4026-A95C-FC37D240F360}"/>
              </a:ext>
            </a:extLst>
          </p:cNvPr>
          <p:cNvGrpSpPr/>
          <p:nvPr/>
        </p:nvGrpSpPr>
        <p:grpSpPr>
          <a:xfrm>
            <a:off x="1042650" y="2540756"/>
            <a:ext cx="2518256" cy="961276"/>
            <a:chOff x="1042649" y="1683505"/>
            <a:chExt cx="2518256" cy="961276"/>
          </a:xfrm>
        </p:grpSpPr>
        <mc:AlternateContent xmlns:mc="http://schemas.openxmlformats.org/markup-compatibility/2006" xmlns:a14="http://schemas.microsoft.com/office/drawing/2010/main">
          <mc:Choice Requires="a14">
            <p:sp>
              <p:nvSpPr>
                <p:cNvPr id="21" name="Text Placeholder 2">
                  <a:extLst>
                    <a:ext uri="{FF2B5EF4-FFF2-40B4-BE49-F238E27FC236}">
                      <a16:creationId xmlns:a16="http://schemas.microsoft.com/office/drawing/2014/main" id="{1D9C75AF-7016-4CB1-B526-29B57A08ABFF}"/>
                    </a:ext>
                  </a:extLst>
                </p:cNvPr>
                <p:cNvSpPr txBox="1">
                  <a:spLocks/>
                </p:cNvSpPr>
                <p:nvPr/>
              </p:nvSpPr>
              <p:spPr>
                <a:xfrm>
                  <a:off x="1042649" y="1683505"/>
                  <a:ext cx="887751"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 xmlns:m="http://schemas.openxmlformats.org/officeDocument/2006/math">
                      <m:f>
                        <m:fPr>
                          <m:ctrlPr>
                            <a:rPr lang="en-GB" sz="1200" i="1" dirty="0">
                              <a:latin typeface="Cambria Math" panose="02040503050406030204" pitchFamily="18" charset="0"/>
                            </a:rPr>
                          </m:ctrlPr>
                        </m:fPr>
                        <m:num>
                          <m:r>
                            <m:rPr>
                              <m:nor/>
                            </m:rPr>
                            <a:rPr lang="en-US" sz="1200" dirty="0"/>
                            <m:t>10</m:t>
                          </m:r>
                        </m:num>
                        <m:den>
                          <m:r>
                            <m:rPr>
                              <m:nor/>
                            </m:rPr>
                            <a:rPr lang="en-US" sz="1200" dirty="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dirty="0"/>
                            <m:t>4</m:t>
                          </m:r>
                        </m:num>
                        <m:den>
                          <m:r>
                            <m:rPr>
                              <m:nor/>
                            </m:rPr>
                            <a:rPr lang="en-US" sz="1200" dirty="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dirty="0"/>
                            <m:t>6</m:t>
                          </m:r>
                        </m:num>
                        <m:den>
                          <m:r>
                            <m:rPr>
                              <m:nor/>
                            </m:rPr>
                            <a:rPr lang="en-US" sz="1200" dirty="0"/>
                            <m:t>7</m:t>
                          </m:r>
                        </m:den>
                      </m:f>
                    </m:oMath>
                  </a14:m>
                  <a:endParaRPr lang="en-GB" sz="1200" dirty="0"/>
                </a:p>
                <a:p>
                  <a:pPr marL="0" indent="0">
                    <a:lnSpc>
                      <a:spcPct val="100000"/>
                    </a:lnSpc>
                    <a:buNone/>
                  </a:pPr>
                  <a:endParaRPr lang="en-GB" sz="1200" u="sng" dirty="0"/>
                </a:p>
              </p:txBody>
            </p:sp>
          </mc:Choice>
          <mc:Fallback xmlns="">
            <p:sp>
              <p:nvSpPr>
                <p:cNvPr id="21" name="Text Placeholder 2">
                  <a:extLst>
                    <a:ext uri="{FF2B5EF4-FFF2-40B4-BE49-F238E27FC236}">
                      <a16:creationId xmlns:a16="http://schemas.microsoft.com/office/drawing/2014/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5736ED00-A8B2-40DF-BFE0-88A9083313D4}"/>
                    </a:ext>
                  </a:extLst>
                </p:cNvPr>
                <p:cNvSpPr txBox="1"/>
                <p:nvPr/>
              </p:nvSpPr>
              <p:spPr>
                <a:xfrm>
                  <a:off x="3275855" y="2236592"/>
                  <a:ext cx="285050" cy="408189"/>
                </a:xfrm>
                <a:prstGeom prst="rect">
                  <a:avLst/>
                </a:prstGeom>
                <a:noFill/>
              </p:spPr>
              <p:txBody>
                <a:bodyPr wrap="square">
                  <a:spAutoFit/>
                </a:bodyPr>
                <a:lstStyle/>
                <a:p>
                  <a14:m>
                    <m:oMath xmlns:m="http://schemas.openxmlformats.org/officeDocument/2006/math">
                      <m:f>
                        <m:fPr>
                          <m:ctrlPr>
                            <a:rPr lang="en-GB" sz="1200" i="1" dirty="0">
                              <a:latin typeface="Cambria Math" panose="02040503050406030204" pitchFamily="18" charset="0"/>
                            </a:rPr>
                          </m:ctrlPr>
                        </m:fPr>
                        <m:num>
                          <m:r>
                            <m:rPr>
                              <m:nor/>
                            </m:rPr>
                            <a:rPr lang="en-US" sz="1200" dirty="0"/>
                            <m:t>6</m:t>
                          </m:r>
                        </m:num>
                        <m:den>
                          <m:r>
                            <m:rPr>
                              <m:nor/>
                            </m:rPr>
                            <a:rPr lang="en-US" sz="1200" dirty="0"/>
                            <m:t>7</m:t>
                          </m:r>
                        </m:den>
                      </m:f>
                    </m:oMath>
                  </a14:m>
                  <a:r>
                    <a:rPr lang="en-GB" sz="1200" dirty="0"/>
                    <a:t> </a:t>
                  </a:r>
                </a:p>
              </p:txBody>
            </p:sp>
          </mc:Choice>
          <mc:Fallback xmlns="">
            <p:sp>
              <p:nvSpPr>
                <p:cNvPr id="22" name="TextBox 21">
                  <a:extLst>
                    <a:ext uri="{FF2B5EF4-FFF2-40B4-BE49-F238E27FC236}">
                      <a16:creationId xmlns:a16="http://schemas.microsoft.com/office/drawing/2014/main" id="{5736ED00-A8B2-40DF-BFE0-88A9083313D4}"/>
                    </a:ext>
                  </a:extLst>
                </p:cNvPr>
                <p:cNvSpPr txBox="1">
                  <a:spLocks noRot="1" noChangeAspect="1" noMove="1" noResize="1" noEditPoints="1" noAdjustHandles="1" noChangeArrowheads="1" noChangeShapeType="1" noTextEdit="1"/>
                </p:cNvSpPr>
                <p:nvPr/>
              </p:nvSpPr>
              <p:spPr>
                <a:xfrm>
                  <a:off x="3275855" y="2236592"/>
                  <a:ext cx="285050" cy="408189"/>
                </a:xfrm>
                <a:prstGeom prst="rect">
                  <a:avLst/>
                </a:prstGeom>
                <a:blipFill>
                  <a:blip r:embed="rId8"/>
                  <a:stretch>
                    <a:fillRect b="-3030"/>
                  </a:stretch>
                </a:blipFill>
              </p:spPr>
              <p:txBody>
                <a:bodyPr/>
                <a:lstStyle/>
                <a:p>
                  <a:r>
                    <a:rPr lang="en-GB">
                      <a:noFill/>
                    </a:rPr>
                    <a:t> </a:t>
                  </a:r>
                </a:p>
              </p:txBody>
            </p:sp>
          </mc:Fallback>
        </mc:AlternateContent>
      </p:grpSp>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a:xfrm>
            <a:off x="1907704" y="276334"/>
            <a:ext cx="4680520" cy="992426"/>
          </a:xfrm>
          <a:solidFill>
            <a:schemeClr val="accent5">
              <a:lumMod val="20000"/>
              <a:lumOff val="80000"/>
            </a:schemeClr>
          </a:solidFill>
        </p:spPr>
        <p:txBody>
          <a:bodyPr/>
          <a:lstStyle/>
          <a:p>
            <a:r>
              <a:rPr lang="en-GB" sz="2800"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1628800"/>
            <a:ext cx="8520600" cy="4752528"/>
          </a:xfrm>
          <a:solidFill>
            <a:schemeClr val="accent5">
              <a:lumMod val="20000"/>
              <a:lumOff val="80000"/>
            </a:schemeClr>
          </a:solidFill>
        </p:spPr>
        <p:txBody>
          <a:bodyPr/>
          <a:lstStyle/>
          <a:p>
            <a:pPr marL="114300" indent="0">
              <a:buNone/>
            </a:pPr>
            <a:r>
              <a:rPr lang="en-GB" sz="2000" dirty="0"/>
              <a:t>These tests have a total of </a:t>
            </a:r>
            <a:r>
              <a:rPr lang="en-GB" sz="2000" dirty="0">
                <a:solidFill>
                  <a:srgbClr val="283593"/>
                </a:solidFill>
              </a:rPr>
              <a:t>35 marks</a:t>
            </a:r>
            <a:r>
              <a:rPr lang="en-GB" sz="2000" dirty="0"/>
              <a:t> each.  </a:t>
            </a:r>
          </a:p>
          <a:p>
            <a:pPr marL="114300" indent="0">
              <a:buNone/>
            </a:pPr>
            <a:endParaRPr lang="en-GB" sz="2000" dirty="0"/>
          </a:p>
          <a:p>
            <a:pPr marL="114300" indent="0">
              <a:buNone/>
            </a:pPr>
            <a:r>
              <a:rPr lang="en-GB" sz="2000" dirty="0"/>
              <a:t>These papers require children to demonstrate their mathematical knowledge and skills, as well as their ability to solve problems and their mathematical reasoning. They cover a wide range of mathematical topics from key stage 2 including,</a:t>
            </a:r>
          </a:p>
          <a:p>
            <a:r>
              <a:rPr lang="en-GB" sz="2000" dirty="0">
                <a:solidFill>
                  <a:srgbClr val="283593"/>
                </a:solidFill>
              </a:rPr>
              <a:t>Number and place value (including Roman numerals);</a:t>
            </a:r>
          </a:p>
          <a:p>
            <a:r>
              <a:rPr lang="en-GB" sz="2000" dirty="0">
                <a:solidFill>
                  <a:srgbClr val="283593"/>
                </a:solidFill>
              </a:rPr>
              <a:t>The four operations;</a:t>
            </a:r>
          </a:p>
          <a:p>
            <a:r>
              <a:rPr lang="en-GB" sz="2000" dirty="0">
                <a:solidFill>
                  <a:srgbClr val="283593"/>
                </a:solidFill>
              </a:rPr>
              <a:t>Geometry (properties of shape, position and direction);</a:t>
            </a:r>
          </a:p>
          <a:p>
            <a:r>
              <a:rPr lang="en-GB" sz="2000" dirty="0">
                <a:solidFill>
                  <a:srgbClr val="283593"/>
                </a:solidFill>
              </a:rPr>
              <a:t>Statistics;</a:t>
            </a:r>
          </a:p>
          <a:p>
            <a:r>
              <a:rPr lang="en-GB" sz="2000" dirty="0">
                <a:solidFill>
                  <a:srgbClr val="283593"/>
                </a:solidFill>
              </a:rPr>
              <a:t>Measurement (length, perimeter, mass, volume, time, money);</a:t>
            </a:r>
          </a:p>
          <a:p>
            <a:r>
              <a:rPr lang="en-GB" sz="2000" dirty="0">
                <a:solidFill>
                  <a:srgbClr val="283593"/>
                </a:solidFill>
              </a:rPr>
              <a:t>Algebra;</a:t>
            </a:r>
          </a:p>
          <a:p>
            <a:r>
              <a:rPr lang="en-GB" sz="2000" dirty="0">
                <a:solidFill>
                  <a:srgbClr val="283593"/>
                </a:solidFill>
              </a:rPr>
              <a:t>Ratio and proportion;</a:t>
            </a:r>
          </a:p>
          <a:p>
            <a:r>
              <a:rPr lang="en-GB" sz="2000" dirty="0">
                <a:solidFill>
                  <a:srgbClr val="283593"/>
                </a:solidFill>
              </a:rPr>
              <a:t>Fractions, decimals and percentages. </a:t>
            </a:r>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a:xfrm>
            <a:off x="1979712" y="276334"/>
            <a:ext cx="4392488" cy="1029298"/>
          </a:xfrm>
          <a:solidFill>
            <a:schemeClr val="accent5">
              <a:lumMod val="20000"/>
              <a:lumOff val="80000"/>
            </a:schemeClr>
          </a:solidFill>
        </p:spPr>
        <p:txBody>
          <a:bodyPr/>
          <a:lstStyle/>
          <a:p>
            <a:r>
              <a:rPr lang="en-GB" sz="2800"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234685" y="1305632"/>
            <a:ext cx="3490054" cy="641190"/>
          </a:xfrm>
          <a:solidFill>
            <a:schemeClr val="accent5">
              <a:lumMod val="20000"/>
              <a:lumOff val="80000"/>
            </a:schemeClr>
          </a:solidFill>
        </p:spPr>
        <p:txBody>
          <a:bodyPr/>
          <a:lstStyle/>
          <a:p>
            <a:pPr marL="114300" indent="0">
              <a:buNone/>
            </a:pPr>
            <a:r>
              <a:rPr lang="en-GB" sz="2800" dirty="0"/>
              <a:t>Example questions:</a:t>
            </a:r>
          </a:p>
        </p:txBody>
      </p:sp>
      <p:pic>
        <p:nvPicPr>
          <p:cNvPr id="10" name="Picture 9">
            <a:extLst>
              <a:ext uri="{FF2B5EF4-FFF2-40B4-BE49-F238E27FC236}">
                <a16:creationId xmlns:a16="http://schemas.microsoft.com/office/drawing/2014/main" id="{AB8299F6-38B7-4E7A-A209-55C5F1F5E0E3}"/>
              </a:ext>
            </a:extLst>
          </p:cNvPr>
          <p:cNvPicPr>
            <a:picLocks noChangeAspect="1"/>
          </p:cNvPicPr>
          <p:nvPr/>
        </p:nvPicPr>
        <p:blipFill>
          <a:blip r:embed="rId4"/>
          <a:stretch>
            <a:fillRect/>
          </a:stretch>
        </p:blipFill>
        <p:spPr>
          <a:xfrm>
            <a:off x="323528" y="2060848"/>
            <a:ext cx="5018787" cy="4190724"/>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5F303EEC-77A0-4956-B480-97A546CDC174}"/>
              </a:ext>
            </a:extLst>
          </p:cNvPr>
          <p:cNvPicPr>
            <a:picLocks noChangeAspect="1"/>
          </p:cNvPicPr>
          <p:nvPr/>
        </p:nvPicPr>
        <p:blipFill>
          <a:blip r:embed="rId5"/>
          <a:stretch>
            <a:fillRect/>
          </a:stretch>
        </p:blipFill>
        <p:spPr>
          <a:xfrm>
            <a:off x="4572000" y="2708920"/>
            <a:ext cx="4545282" cy="2083797"/>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347864" y="5261447"/>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2.5 or 2 ½ </a:t>
            </a:r>
            <a:endParaRPr lang="en-GB" sz="1200" u="sng" dirty="0"/>
          </a:p>
        </p:txBody>
      </p:sp>
      <p:grpSp>
        <p:nvGrpSpPr>
          <p:cNvPr id="5" name="Group 4">
            <a:extLst>
              <a:ext uri="{FF2B5EF4-FFF2-40B4-BE49-F238E27FC236}">
                <a16:creationId xmlns:a16="http://schemas.microsoft.com/office/drawing/2014/main" id="{E6546AEB-3252-4E7F-A5DA-4D8E7419EC07}"/>
              </a:ext>
            </a:extLst>
          </p:cNvPr>
          <p:cNvGrpSpPr/>
          <p:nvPr/>
        </p:nvGrpSpPr>
        <p:grpSpPr>
          <a:xfrm>
            <a:off x="5504302" y="4365104"/>
            <a:ext cx="2680677" cy="290921"/>
            <a:chOff x="5486400" y="2519039"/>
            <a:chExt cx="2680677" cy="290921"/>
          </a:xfrm>
        </p:grpSpPr>
        <p:sp>
          <p:nvSpPr>
            <p:cNvPr id="8" name="Text Placeholder 2">
              <a:extLst>
                <a:ext uri="{FF2B5EF4-FFF2-40B4-BE49-F238E27FC236}">
                  <a16:creationId xmlns:a16="http://schemas.microsoft.com/office/drawing/2014/main" id="{62A75856-EC61-4465-B2CD-7846D466C423}"/>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11</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109</a:t>
              </a:r>
            </a:p>
          </p:txBody>
        </p:sp>
      </p:gr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a:xfrm>
            <a:off x="1979712" y="276334"/>
            <a:ext cx="4464496" cy="992426"/>
          </a:xfrm>
          <a:solidFill>
            <a:schemeClr val="accent5">
              <a:lumMod val="20000"/>
              <a:lumOff val="80000"/>
            </a:schemeClr>
          </a:solidFill>
        </p:spPr>
        <p:txBody>
          <a:bodyPr/>
          <a:lstStyle/>
          <a:p>
            <a:r>
              <a:rPr lang="en-GB" sz="2800" dirty="0"/>
              <a:t>Maths Papers 2 and 3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290870" y="1340768"/>
            <a:ext cx="3108172" cy="536303"/>
          </a:xfrm>
          <a:solidFill>
            <a:schemeClr val="accent5">
              <a:lumMod val="20000"/>
              <a:lumOff val="80000"/>
            </a:schemeClr>
          </a:solidFill>
        </p:spPr>
        <p:txBody>
          <a:bodyPr/>
          <a:lstStyle/>
          <a:p>
            <a:pPr marL="114300" indent="0">
              <a:buNone/>
            </a:pPr>
            <a:r>
              <a:rPr lang="en-GB" sz="2800" dirty="0"/>
              <a:t>Example question:</a:t>
            </a:r>
          </a:p>
        </p:txBody>
      </p:sp>
      <p:pic>
        <p:nvPicPr>
          <p:cNvPr id="6" name="Picture 5">
            <a:extLst>
              <a:ext uri="{FF2B5EF4-FFF2-40B4-BE49-F238E27FC236}">
                <a16:creationId xmlns:a16="http://schemas.microsoft.com/office/drawing/2014/main" id="{E88D74D5-91D9-4DD0-A84F-A74866F10CC9}"/>
              </a:ext>
            </a:extLst>
          </p:cNvPr>
          <p:cNvPicPr>
            <a:picLocks noChangeAspect="1"/>
          </p:cNvPicPr>
          <p:nvPr/>
        </p:nvPicPr>
        <p:blipFill>
          <a:blip r:embed="rId4"/>
          <a:stretch>
            <a:fillRect/>
          </a:stretch>
        </p:blipFill>
        <p:spPr>
          <a:xfrm>
            <a:off x="282268" y="1949079"/>
            <a:ext cx="3912670" cy="2413001"/>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706E374B-1552-415D-ABFC-29FDC1F5A404}"/>
              </a:ext>
            </a:extLst>
          </p:cNvPr>
          <p:cNvPicPr>
            <a:picLocks noChangeAspect="1"/>
          </p:cNvPicPr>
          <p:nvPr/>
        </p:nvPicPr>
        <p:blipFill>
          <a:blip r:embed="rId5"/>
          <a:stretch>
            <a:fillRect/>
          </a:stretch>
        </p:blipFill>
        <p:spPr>
          <a:xfrm>
            <a:off x="3224761" y="3854442"/>
            <a:ext cx="5887700" cy="288692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a:xfrm>
            <a:off x="2051720" y="276334"/>
            <a:ext cx="4248472" cy="1064434"/>
          </a:xfrm>
          <a:solidFill>
            <a:schemeClr val="accent5">
              <a:lumMod val="20000"/>
              <a:lumOff val="80000"/>
            </a:schemeClr>
          </a:solidFill>
        </p:spPr>
        <p:txBody>
          <a:bodyPr/>
          <a:lstStyle/>
          <a:p>
            <a:r>
              <a:rPr lang="en-GB" sz="2800" dirty="0"/>
              <a:t>Maths Papers 2 and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1596553"/>
            <a:ext cx="3684236" cy="536303"/>
          </a:xfrm>
          <a:solidFill>
            <a:schemeClr val="accent5">
              <a:lumMod val="20000"/>
              <a:lumOff val="80000"/>
            </a:schemeClr>
          </a:solidFill>
        </p:spPr>
        <p:txBody>
          <a:bodyPr/>
          <a:lstStyle/>
          <a:p>
            <a:pPr marL="114300" indent="0">
              <a:buNone/>
            </a:pPr>
            <a:r>
              <a:rPr lang="en-GB" sz="2800" dirty="0"/>
              <a:t>Example questions:</a:t>
            </a:r>
          </a:p>
        </p:txBody>
      </p:sp>
      <p:pic>
        <p:nvPicPr>
          <p:cNvPr id="7" name="Picture 6">
            <a:extLst>
              <a:ext uri="{FF2B5EF4-FFF2-40B4-BE49-F238E27FC236}">
                <a16:creationId xmlns:a16="http://schemas.microsoft.com/office/drawing/2014/main" id="{3AC4C2BA-516B-4242-B8DA-55CB5999D29D}"/>
              </a:ext>
            </a:extLst>
          </p:cNvPr>
          <p:cNvPicPr>
            <a:picLocks noChangeAspect="1"/>
          </p:cNvPicPr>
          <p:nvPr/>
        </p:nvPicPr>
        <p:blipFill>
          <a:blip r:embed="rId4"/>
          <a:stretch>
            <a:fillRect/>
          </a:stretch>
        </p:blipFill>
        <p:spPr>
          <a:xfrm>
            <a:off x="311699" y="2224529"/>
            <a:ext cx="7343685" cy="3724751"/>
          </a:xfrm>
          <a:prstGeom prst="rect">
            <a:avLst/>
          </a:prstGeom>
          <a:effectLst>
            <a:outerShdw blurRad="50800" dist="38100" dir="2700000" algn="tl" rotWithShape="0">
              <a:prstClr val="black">
                <a:alpha val="40000"/>
              </a:prstClr>
            </a:outerShdw>
          </a:effectLst>
        </p:spPr>
      </p:pic>
      <p:sp>
        <p:nvSpPr>
          <p:cNvPr id="9" name="Text Placeholder 2">
            <a:extLst>
              <a:ext uri="{FF2B5EF4-FFF2-40B4-BE49-F238E27FC236}">
                <a16:creationId xmlns:a16="http://schemas.microsoft.com/office/drawing/2014/main" id="{B3544E2E-00E4-42B1-B21A-354E285A2A38}"/>
              </a:ext>
            </a:extLst>
          </p:cNvPr>
          <p:cNvSpPr txBox="1">
            <a:spLocks/>
          </p:cNvSpPr>
          <p:nvPr/>
        </p:nvSpPr>
        <p:spPr>
          <a:xfrm>
            <a:off x="5521010" y="5373216"/>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sz="1200" dirty="0"/>
              <a:t>2,250</a:t>
            </a:r>
            <a:endParaRPr lang="en-GB" sz="1200" u="sng" dirty="0"/>
          </a:p>
        </p:txBody>
      </p:sp>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4000"/>
            <a:lum/>
          </a:blip>
          <a:srcRect/>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356397-1D7F-4630-BDC2-E0145DA2B4C1}"/>
              </a:ext>
            </a:extLst>
          </p:cNvPr>
          <p:cNvPicPr>
            <a:picLocks noChangeAspect="1"/>
          </p:cNvPicPr>
          <p:nvPr/>
        </p:nvPicPr>
        <p:blipFill>
          <a:blip r:embed="rId4"/>
          <a:stretch>
            <a:fillRect/>
          </a:stretch>
        </p:blipFill>
        <p:spPr>
          <a:xfrm>
            <a:off x="461025" y="1957505"/>
            <a:ext cx="4109874" cy="399177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a:xfrm>
            <a:off x="1979712" y="276334"/>
            <a:ext cx="4320480" cy="579701"/>
          </a:xfrm>
          <a:solidFill>
            <a:schemeClr val="accent5">
              <a:lumMod val="20000"/>
              <a:lumOff val="80000"/>
            </a:schemeClr>
          </a:solidFill>
        </p:spPr>
        <p:txBody>
          <a:bodyPr/>
          <a:lstStyle/>
          <a:p>
            <a:r>
              <a:rPr lang="en-GB" sz="2800" dirty="0"/>
              <a:t>Maths Paper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0599" y="1189381"/>
            <a:ext cx="3253289" cy="579701"/>
          </a:xfrm>
          <a:solidFill>
            <a:schemeClr val="accent5">
              <a:lumMod val="20000"/>
              <a:lumOff val="80000"/>
            </a:schemeClr>
          </a:solidFill>
        </p:spPr>
        <p:txBody>
          <a:bodyPr/>
          <a:lstStyle/>
          <a:p>
            <a:pPr marL="114300" indent="0">
              <a:buNone/>
            </a:pPr>
            <a:r>
              <a:rPr lang="en-GB" sz="2800" dirty="0"/>
              <a:t>Example question:</a:t>
            </a:r>
          </a:p>
        </p:txBody>
      </p:sp>
      <p:pic>
        <p:nvPicPr>
          <p:cNvPr id="10" name="Picture 9">
            <a:extLst>
              <a:ext uri="{FF2B5EF4-FFF2-40B4-BE49-F238E27FC236}">
                <a16:creationId xmlns:a16="http://schemas.microsoft.com/office/drawing/2014/main" id="{450ECF54-0D97-4AEC-8BC3-B9BA2E783047}"/>
              </a:ext>
            </a:extLst>
          </p:cNvPr>
          <p:cNvPicPr>
            <a:picLocks noChangeAspect="1"/>
          </p:cNvPicPr>
          <p:nvPr/>
        </p:nvPicPr>
        <p:blipFill>
          <a:blip r:embed="rId5"/>
          <a:stretch>
            <a:fillRect/>
          </a:stretch>
        </p:blipFill>
        <p:spPr>
          <a:xfrm>
            <a:off x="4720224" y="2031330"/>
            <a:ext cx="4149200" cy="355972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4000"/>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3091" y="1412776"/>
            <a:ext cx="5114578" cy="28589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6684" y="3212976"/>
            <a:ext cx="3551864" cy="3151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830380" y="188640"/>
            <a:ext cx="547260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FFFFFF"/>
                </a:solidFill>
                <a:effectLst/>
                <a:uLnTx/>
                <a:uFillTx/>
                <a:latin typeface="Comic Sans MS" panose="030F0702030302020204" pitchFamily="66" charset="0"/>
                <a:ea typeface="+mn-ea"/>
                <a:cs typeface="+mn-cs"/>
              </a:rPr>
              <a:t>How can you help?</a:t>
            </a:r>
            <a:endParaRPr kumimoji="0" lang="en-GB" sz="4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8224318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4000"/>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2348880"/>
            <a:ext cx="7740848" cy="3096344"/>
          </a:xfrm>
          <a:solidFill>
            <a:schemeClr val="accent5">
              <a:lumMod val="20000"/>
              <a:lumOff val="80000"/>
            </a:schemeClr>
          </a:solidFill>
        </p:spPr>
        <p:txBody>
          <a:bodyPr>
            <a:normAutofit fontScale="70000" lnSpcReduction="20000"/>
          </a:bodyPr>
          <a:lstStyle/>
          <a:p>
            <a:r>
              <a:rPr lang="en-GB" sz="3600" dirty="0">
                <a:latin typeface="Comic Sans MS" panose="030F0702030302020204" pitchFamily="66" charset="0"/>
                <a:cs typeface="Aharoni" panose="02010803020104030203" pitchFamily="2" charset="-79"/>
              </a:rPr>
              <a:t>Pupils need to know their timetables to x12.</a:t>
            </a:r>
          </a:p>
          <a:p>
            <a:endParaRPr lang="en-GB" sz="3600" dirty="0">
              <a:latin typeface="Comic Sans MS" panose="030F0702030302020204" pitchFamily="66" charset="0"/>
              <a:cs typeface="Aharoni" panose="02010803020104030203" pitchFamily="2" charset="-79"/>
            </a:endParaRPr>
          </a:p>
          <a:p>
            <a:r>
              <a:rPr lang="en-GB" sz="3600" dirty="0">
                <a:latin typeface="Comic Sans MS" panose="030F0702030302020204" pitchFamily="66" charset="0"/>
                <a:cs typeface="Aharoni" panose="02010803020104030203" pitchFamily="2" charset="-79"/>
              </a:rPr>
              <a:t>These are the expectations at the end of Year 4</a:t>
            </a:r>
          </a:p>
          <a:p>
            <a:pPr marL="0" indent="0">
              <a:buNone/>
            </a:pPr>
            <a:endParaRPr lang="en-GB" sz="3600" b="1" dirty="0">
              <a:latin typeface="Comic Sans MS" panose="030F0702030302020204" pitchFamily="66" charset="0"/>
              <a:cs typeface="Aharoni" panose="02010803020104030203" pitchFamily="2" charset="-79"/>
            </a:endParaRPr>
          </a:p>
          <a:p>
            <a:r>
              <a:rPr lang="en-GB" sz="3600" dirty="0">
                <a:latin typeface="Comic Sans MS" panose="030F0702030302020204" pitchFamily="66" charset="0"/>
                <a:cs typeface="Aharoni" panose="02010803020104030203" pitchFamily="2" charset="-79"/>
              </a:rPr>
              <a:t>Help your child with their timetables at home – it supports </a:t>
            </a:r>
            <a:r>
              <a:rPr lang="en-GB" sz="3600" u="sng" dirty="0">
                <a:latin typeface="Comic Sans MS" panose="030F0702030302020204" pitchFamily="66" charset="0"/>
                <a:cs typeface="Aharoni" panose="02010803020104030203" pitchFamily="2" charset="-79"/>
              </a:rPr>
              <a:t>ALL</a:t>
            </a:r>
            <a:r>
              <a:rPr lang="en-GB" sz="3600" dirty="0">
                <a:latin typeface="Comic Sans MS" panose="030F0702030302020204" pitchFamily="66" charset="0"/>
                <a:cs typeface="Aharoni" panose="02010803020104030203" pitchFamily="2" charset="-79"/>
              </a:rPr>
              <a:t> areas of maths.</a:t>
            </a:r>
          </a:p>
          <a:p>
            <a:endParaRPr lang="en-GB" dirty="0">
              <a:solidFill>
                <a:srgbClr val="FF0000"/>
              </a:solidFill>
              <a:latin typeface="Comic Sans MS" panose="030F0702030302020204" pitchFamily="66" charset="0"/>
              <a:cs typeface="Aharoni" panose="02010803020104030203" pitchFamily="2" charset="-79"/>
            </a:endParaRPr>
          </a:p>
          <a:p>
            <a:endParaRPr lang="en-GB" dirty="0">
              <a:solidFill>
                <a:schemeClr val="bg2">
                  <a:lumMod val="50000"/>
                </a:schemeClr>
              </a:solidFill>
              <a:latin typeface="Comic Sans MS" panose="030F0702030302020204" pitchFamily="66" charset="0"/>
              <a:cs typeface="Aharoni" panose="02010803020104030203" pitchFamily="2" charset="-79"/>
            </a:endParaRPr>
          </a:p>
          <a:p>
            <a:endParaRPr lang="en-GB" b="1" dirty="0">
              <a:solidFill>
                <a:srgbClr val="FF0000"/>
              </a:solidFill>
              <a:latin typeface="Comic Sans MS" panose="030F0702030302020204" pitchFamily="66" charset="0"/>
              <a:cs typeface="Aharoni" panose="02010803020104030203" pitchFamily="2" charset="-79"/>
            </a:endParaRPr>
          </a:p>
          <a:p>
            <a:pPr marL="0" indent="0">
              <a:buNone/>
            </a:pPr>
            <a:endParaRPr lang="en-GB" dirty="0">
              <a:latin typeface="Comic Sans MS" panose="030F0702030302020204" pitchFamily="66" charset="0"/>
              <a:cs typeface="Aharoni" panose="02010803020104030203" pitchFamily="2" charset="-79"/>
            </a:endParaRPr>
          </a:p>
          <a:p>
            <a:endParaRPr lang="en-GB" dirty="0"/>
          </a:p>
        </p:txBody>
      </p:sp>
      <p:sp>
        <p:nvSpPr>
          <p:cNvPr id="3" name="Title 2"/>
          <p:cNvSpPr>
            <a:spLocks noGrp="1"/>
          </p:cNvSpPr>
          <p:nvPr>
            <p:ph type="title"/>
          </p:nvPr>
        </p:nvSpPr>
        <p:spPr>
          <a:xfrm>
            <a:off x="1835696" y="274638"/>
            <a:ext cx="4968552" cy="1143000"/>
          </a:xfrm>
          <a:solidFill>
            <a:schemeClr val="accent5">
              <a:lumMod val="20000"/>
              <a:lumOff val="80000"/>
            </a:schemeClr>
          </a:solidFill>
        </p:spPr>
        <p:txBody>
          <a:bodyPr>
            <a:normAutofit/>
          </a:bodyPr>
          <a:lstStyle/>
          <a:p>
            <a:r>
              <a:rPr lang="en-GB" sz="6000" dirty="0">
                <a:latin typeface="Comic Sans MS" panose="030F0702030302020204" pitchFamily="66" charset="0"/>
              </a:rPr>
              <a:t>Times Tables</a:t>
            </a:r>
          </a:p>
        </p:txBody>
      </p:sp>
    </p:spTree>
    <p:extLst>
      <p:ext uri="{BB962C8B-B14F-4D97-AF65-F5344CB8AC3E}">
        <p14:creationId xmlns:p14="http://schemas.microsoft.com/office/powerpoint/2010/main" val="23374109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4000"/>
            <a:lum/>
          </a:blip>
          <a:srcRect/>
          <a:stretch>
            <a:fillRect/>
          </a:stretch>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836712"/>
            <a:ext cx="4305300" cy="4295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988840"/>
            <a:ext cx="3962086" cy="24319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7944" y="4725143"/>
            <a:ext cx="2070670" cy="1896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58440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4000"/>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067" y="1075867"/>
            <a:ext cx="7470229" cy="505029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8783882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973</TotalTime>
  <Words>1900</Words>
  <Application>Microsoft Office PowerPoint</Application>
  <PresentationFormat>On-screen Show (4:3)</PresentationFormat>
  <Paragraphs>213</Paragraphs>
  <Slides>47</Slides>
  <Notes>8</Notes>
  <HiddenSlides>1</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47</vt:i4>
      </vt:variant>
    </vt:vector>
  </HeadingPairs>
  <TitlesOfParts>
    <vt:vector size="60" baseType="lpstr">
      <vt:lpstr>Arial</vt:lpstr>
      <vt:lpstr>Calibri</vt:lpstr>
      <vt:lpstr>Cambria Math</vt:lpstr>
      <vt:lpstr>Candara</vt:lpstr>
      <vt:lpstr>Comic Sans MS</vt:lpstr>
      <vt:lpstr>Lucida Sans Unicode</vt:lpstr>
      <vt:lpstr>Nunito</vt:lpstr>
      <vt:lpstr>Verdana</vt:lpstr>
      <vt:lpstr>Wingdings</vt:lpstr>
      <vt:lpstr>Wingdings 2</vt:lpstr>
      <vt:lpstr>Wingdings 3</vt:lpstr>
      <vt:lpstr>Concourse</vt:lpstr>
      <vt:lpstr>Office Theme</vt:lpstr>
      <vt:lpstr>PowerPoint Presentation</vt:lpstr>
      <vt:lpstr>Aims of this session…</vt:lpstr>
      <vt:lpstr>What are the SATs tests?</vt:lpstr>
      <vt:lpstr>PowerPoint Presentation</vt:lpstr>
      <vt:lpstr>What is expected by the end of KS2? </vt:lpstr>
      <vt:lpstr>Ensuring the best results for your child – parental support</vt:lpstr>
      <vt:lpstr>Preparing for the tests: Revision</vt:lpstr>
      <vt:lpstr>Complete KS2 Maths and English 10-Minute Test SAT Buster Book 1 Bundle (for the 2026 tests) </vt:lpstr>
      <vt:lpstr>https://www.cgpbooks.co.uk/</vt:lpstr>
      <vt:lpstr>Resources</vt:lpstr>
      <vt:lpstr>PowerPoint Presentation</vt:lpstr>
      <vt:lpstr>PowerPoint Presentation</vt:lpstr>
      <vt:lpstr>Test Timetable</vt:lpstr>
      <vt:lpstr>PowerPoint Presentation</vt:lpstr>
      <vt:lpstr>PowerPoint Presentation</vt:lpstr>
      <vt:lpstr>After SATs…</vt:lpstr>
      <vt:lpstr>PowerPoint Presentation</vt:lpstr>
      <vt:lpstr>What exams will my child sit for English?</vt:lpstr>
      <vt:lpstr>PowerPoint Presentation</vt:lpstr>
      <vt:lpstr>Monday 11th May 2026 Paper 1: Grammar, Punctuation and Spelling</vt:lpstr>
      <vt:lpstr>PowerPoint Presentation</vt:lpstr>
      <vt:lpstr>PowerPoint Presentation</vt:lpstr>
      <vt:lpstr>Monday 11th May 2026 Paper 2: Spelling</vt:lpstr>
      <vt:lpstr>How can I help my child prepare for the SPAG paper? </vt:lpstr>
      <vt:lpstr>PowerPoint Presentation</vt:lpstr>
      <vt:lpstr>PowerPoint Presentation</vt:lpstr>
      <vt:lpstr>PowerPoint Presentation</vt:lpstr>
      <vt:lpstr>PowerPoint Presentation</vt:lpstr>
      <vt:lpstr>PowerPoint Presentation</vt:lpstr>
      <vt:lpstr>How can I help my child prepare for the reading paper? </vt:lpstr>
      <vt:lpstr>Tuesday 12th May 2026 1 hour 3 texts  50 marks</vt:lpstr>
      <vt:lpstr>PowerPoint Presentation</vt:lpstr>
      <vt:lpstr>PowerPoint Presentation</vt:lpstr>
      <vt:lpstr>PowerPoint Presentation</vt:lpstr>
      <vt:lpstr>The Maths Tests</vt:lpstr>
      <vt:lpstr>Maths Paper 1 (Arithmetic)</vt:lpstr>
      <vt:lpstr>Maths Paper 1 (Arithmetic)</vt:lpstr>
      <vt:lpstr>Maths Paper 1 (Arithmetic)</vt:lpstr>
      <vt:lpstr>Maths Papers 2 and 3 (Reasoning)</vt:lpstr>
      <vt:lpstr>Maths Papers 2 and 3 (Reasoning)</vt:lpstr>
      <vt:lpstr>Maths Papers 2 and 3 (Reasoning)</vt:lpstr>
      <vt:lpstr>Maths Papers 2 and 3 (Reasoning)</vt:lpstr>
      <vt:lpstr>Maths Paper 3 (Reasoning)</vt:lpstr>
      <vt:lpstr>PowerPoint Presentation</vt:lpstr>
      <vt:lpstr>Times Tables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Carly PEARSE</dc:creator>
  <cp:lastModifiedBy>Bethany Roche (James Bateman Middle School)</cp:lastModifiedBy>
  <cp:revision>118</cp:revision>
  <dcterms:created xsi:type="dcterms:W3CDTF">2015-10-09T14:34:05Z</dcterms:created>
  <dcterms:modified xsi:type="dcterms:W3CDTF">2026-02-25T08:27:21Z</dcterms:modified>
</cp:coreProperties>
</file>