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906000" cy="6858000" type="A4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00FF99"/>
    <a:srgbClr val="FF66CC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8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4FD1-47DA-42A2-9676-B48CFCEE4235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B476E-DE40-4236-9EFD-364E75AD3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036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4FD1-47DA-42A2-9676-B48CFCEE4235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B476E-DE40-4236-9EFD-364E75AD3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664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4FD1-47DA-42A2-9676-B48CFCEE4235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B476E-DE40-4236-9EFD-364E75AD3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095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4FD1-47DA-42A2-9676-B48CFCEE4235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B476E-DE40-4236-9EFD-364E75AD3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671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4FD1-47DA-42A2-9676-B48CFCEE4235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B476E-DE40-4236-9EFD-364E75AD3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352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4FD1-47DA-42A2-9676-B48CFCEE4235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B476E-DE40-4236-9EFD-364E75AD3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902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4FD1-47DA-42A2-9676-B48CFCEE4235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B476E-DE40-4236-9EFD-364E75AD3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092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4FD1-47DA-42A2-9676-B48CFCEE4235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B476E-DE40-4236-9EFD-364E75AD3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190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4FD1-47DA-42A2-9676-B48CFCEE4235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B476E-DE40-4236-9EFD-364E75AD3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24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4FD1-47DA-42A2-9676-B48CFCEE4235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B476E-DE40-4236-9EFD-364E75AD3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517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4FD1-47DA-42A2-9676-B48CFCEE4235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B476E-DE40-4236-9EFD-364E75AD3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697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94FD1-47DA-42A2-9676-B48CFCEE4235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B476E-DE40-4236-9EFD-364E75AD3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548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Rendered Image">
            <a:extLst>
              <a:ext uri="{FF2B5EF4-FFF2-40B4-BE49-F238E27FC236}">
                <a16:creationId xmlns:a16="http://schemas.microsoft.com/office/drawing/2014/main" id="{8DC0C420-189E-4448-98B5-F41FD998C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326" y="24271"/>
            <a:ext cx="6220475" cy="112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JB School Badge">
            <a:extLst>
              <a:ext uri="{FF2B5EF4-FFF2-40B4-BE49-F238E27FC236}">
                <a16:creationId xmlns:a16="http://schemas.microsoft.com/office/drawing/2014/main" id="{39FEE4C7-998C-4BD6-8306-B97B43F5832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13" y="115028"/>
            <a:ext cx="690355" cy="73311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JB School Badge">
            <a:extLst>
              <a:ext uri="{FF2B5EF4-FFF2-40B4-BE49-F238E27FC236}">
                <a16:creationId xmlns:a16="http://schemas.microsoft.com/office/drawing/2014/main" id="{09B1E353-322E-4F0E-855C-19939FA3A11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7462" y="115028"/>
            <a:ext cx="690355" cy="73311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B09FDDF-6B48-4375-8F17-2AC2039403FE}"/>
              </a:ext>
            </a:extLst>
          </p:cNvPr>
          <p:cNvSpPr/>
          <p:nvPr/>
        </p:nvSpPr>
        <p:spPr>
          <a:xfrm>
            <a:off x="2849305" y="1037485"/>
            <a:ext cx="490836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0"/>
                <a:solidFill>
                  <a:srgbClr val="33CC33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Spring 2 </a:t>
            </a:r>
            <a:r>
              <a:rPr lang="en-US" sz="2400" b="1" cap="none" spc="0" dirty="0">
                <a:ln w="0"/>
                <a:solidFill>
                  <a:srgbClr val="33CC33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Half </a:t>
            </a:r>
            <a:r>
              <a:rPr lang="en-US" sz="2400" b="1" dirty="0">
                <a:ln w="0"/>
                <a:solidFill>
                  <a:srgbClr val="33CC33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r>
              <a:rPr lang="en-US" sz="2400" b="1" cap="none" spc="0" dirty="0">
                <a:ln w="0"/>
                <a:solidFill>
                  <a:srgbClr val="33CC33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erm 2025/26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212995F-8180-4DF2-AC51-FBC254AA5A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404136"/>
              </p:ext>
            </p:extLst>
          </p:nvPr>
        </p:nvGraphicFramePr>
        <p:xfrm>
          <a:off x="178723" y="2338612"/>
          <a:ext cx="9548553" cy="4404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8410">
                  <a:extLst>
                    <a:ext uri="{9D8B030D-6E8A-4147-A177-3AD203B41FA5}">
                      <a16:colId xmlns:a16="http://schemas.microsoft.com/office/drawing/2014/main" val="985648873"/>
                    </a:ext>
                  </a:extLst>
                </a:gridCol>
                <a:gridCol w="3474632">
                  <a:extLst>
                    <a:ext uri="{9D8B030D-6E8A-4147-A177-3AD203B41FA5}">
                      <a16:colId xmlns:a16="http://schemas.microsoft.com/office/drawing/2014/main" val="2738582166"/>
                    </a:ext>
                  </a:extLst>
                </a:gridCol>
                <a:gridCol w="4535511">
                  <a:extLst>
                    <a:ext uri="{9D8B030D-6E8A-4147-A177-3AD203B41FA5}">
                      <a16:colId xmlns:a16="http://schemas.microsoft.com/office/drawing/2014/main" val="450089367"/>
                    </a:ext>
                  </a:extLst>
                </a:gridCol>
              </a:tblGrid>
              <a:tr h="276785"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latin typeface="Arial Black" panose="020B0A04020102020204" pitchFamily="34" charset="0"/>
                        </a:rPr>
                        <a:t>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latin typeface="Arial Black" panose="020B0A04020102020204" pitchFamily="34" charset="0"/>
                        </a:rPr>
                        <a:t>Lunchtime 12.30-1pm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latin typeface="Arial Black" panose="020B0A04020102020204" pitchFamily="34" charset="0"/>
                        </a:rPr>
                        <a:t>After-School 3.30-4.30pm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9407409"/>
                  </a:ext>
                </a:extLst>
              </a:tr>
              <a:tr h="276785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Year 5 Football on </a:t>
                      </a:r>
                      <a:r>
                        <a:rPr lang="en-GB" sz="1600" b="1" dirty="0" err="1">
                          <a:solidFill>
                            <a:srgbClr val="FF0000"/>
                          </a:solidFill>
                        </a:rPr>
                        <a:t>astro</a:t>
                      </a:r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 – Y5 Team</a:t>
                      </a:r>
                    </a:p>
                    <a:p>
                      <a:pPr algn="l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Playground Leaders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Year 5&amp;6 Yoga - Hall – </a:t>
                      </a:r>
                      <a:r>
                        <a:rPr lang="en-GB" sz="1600" b="1" dirty="0" err="1">
                          <a:solidFill>
                            <a:srgbClr val="FF0000"/>
                          </a:solidFill>
                        </a:rPr>
                        <a:t>C.Montifroy</a:t>
                      </a:r>
                      <a:endParaRPr lang="en-GB" sz="1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Staff Meetings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Year 7&amp;8 Girls Tag Rugby - Astro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Coach Jones (Congleton rugby coach)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2041102"/>
                  </a:ext>
                </a:extLst>
              </a:tr>
              <a:tr h="429185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rgbClr val="00B050"/>
                          </a:solidFill>
                          <a:latin typeface="Arial Black" panose="020B0A04020102020204" pitchFamily="34" charset="0"/>
                        </a:rPr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Year 6 Football on </a:t>
                      </a:r>
                      <a:r>
                        <a:rPr lang="en-GB" sz="1600" b="1" dirty="0" err="1">
                          <a:solidFill>
                            <a:srgbClr val="00B050"/>
                          </a:solidFill>
                        </a:rPr>
                        <a:t>astro</a:t>
                      </a:r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 – Y6 Team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Year 5&amp;6 Rugby – Astro/fields – </a:t>
                      </a:r>
                      <a:r>
                        <a:rPr lang="en-GB" sz="1600" b="1" dirty="0" err="1">
                          <a:solidFill>
                            <a:srgbClr val="00B050"/>
                          </a:solidFill>
                        </a:rPr>
                        <a:t>S.Champ</a:t>
                      </a:r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 &amp; Coach Jones (Congleton rugby coach)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Year 7 Girls Basketball – Gym – </a:t>
                      </a:r>
                      <a:r>
                        <a:rPr lang="en-GB" sz="1600" b="1" dirty="0" err="1">
                          <a:solidFill>
                            <a:srgbClr val="00B050"/>
                          </a:solidFill>
                        </a:rPr>
                        <a:t>C.Montifroy</a:t>
                      </a:r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Year 5 Huff &amp; Puff – Hall – </a:t>
                      </a:r>
                      <a:r>
                        <a:rPr lang="en-GB" sz="1600" b="1" dirty="0" err="1">
                          <a:solidFill>
                            <a:srgbClr val="00B050"/>
                          </a:solidFill>
                        </a:rPr>
                        <a:t>J.White</a:t>
                      </a:r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, </a:t>
                      </a:r>
                      <a:r>
                        <a:rPr lang="en-GB" sz="1600" b="1" dirty="0" err="1">
                          <a:solidFill>
                            <a:srgbClr val="00B050"/>
                          </a:solidFill>
                        </a:rPr>
                        <a:t>S.Whitehurst</a:t>
                      </a:r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 &amp; </a:t>
                      </a:r>
                      <a:r>
                        <a:rPr lang="en-GB" sz="1600" b="1" dirty="0" err="1">
                          <a:solidFill>
                            <a:srgbClr val="00B050"/>
                          </a:solidFill>
                        </a:rPr>
                        <a:t>S.Hanks</a:t>
                      </a:r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  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0012730"/>
                  </a:ext>
                </a:extLst>
              </a:tr>
              <a:tr h="494569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Year 7 Football on </a:t>
                      </a:r>
                      <a:r>
                        <a:rPr lang="en-GB" sz="1600" b="1" dirty="0" err="1">
                          <a:solidFill>
                            <a:srgbClr val="0070C0"/>
                          </a:solidFill>
                        </a:rPr>
                        <a:t>astro</a:t>
                      </a:r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 – Y7 Team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Playground Leaders– FY</a:t>
                      </a:r>
                      <a:endParaRPr lang="en-GB" sz="14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Year 5&amp;6 Inspire Dance – </a:t>
                      </a:r>
                      <a:r>
                        <a:rPr lang="en-GB" sz="1600" b="1" dirty="0" err="1">
                          <a:solidFill>
                            <a:srgbClr val="0070C0"/>
                          </a:solidFill>
                        </a:rPr>
                        <a:t>S.Hanks</a:t>
                      </a:r>
                      <a:endParaRPr lang="en-GB" sz="1600" b="1" dirty="0">
                        <a:solidFill>
                          <a:srgbClr val="0070C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Year 7&amp;8 Inspire Dance – </a:t>
                      </a:r>
                      <a:r>
                        <a:rPr lang="en-GB" sz="1600" b="1" dirty="0" err="1">
                          <a:solidFill>
                            <a:srgbClr val="0070C0"/>
                          </a:solidFill>
                        </a:rPr>
                        <a:t>A.Street</a:t>
                      </a:r>
                      <a:endParaRPr lang="en-GB" sz="16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6356196"/>
                  </a:ext>
                </a:extLst>
              </a:tr>
              <a:tr h="579124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rgbClr val="CC0099"/>
                          </a:solidFill>
                          <a:latin typeface="Arial Black" panose="020B0A04020102020204" pitchFamily="34" charset="0"/>
                        </a:rPr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D60093"/>
                          </a:solidFill>
                        </a:rPr>
                        <a:t>Table Tennis all years – </a:t>
                      </a:r>
                      <a:r>
                        <a:rPr lang="en-GB" sz="1600" b="1" dirty="0" err="1">
                          <a:solidFill>
                            <a:srgbClr val="D60093"/>
                          </a:solidFill>
                        </a:rPr>
                        <a:t>K.Baggaley</a:t>
                      </a:r>
                      <a:endParaRPr lang="en-GB" sz="1600" b="1" dirty="0">
                        <a:solidFill>
                          <a:srgbClr val="D60093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CC0099"/>
                          </a:solidFill>
                        </a:rPr>
                        <a:t>Playground Leaders – FY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CC0099"/>
                          </a:solidFill>
                        </a:rPr>
                        <a:t>Year 7&amp;8 Girls Volleyball – </a:t>
                      </a:r>
                      <a:r>
                        <a:rPr lang="en-GB" sz="1600" b="1" dirty="0" err="1">
                          <a:solidFill>
                            <a:srgbClr val="CC0099"/>
                          </a:solidFill>
                        </a:rPr>
                        <a:t>C.Montifroy</a:t>
                      </a:r>
                      <a:endParaRPr lang="en-GB" sz="1600" b="1" dirty="0">
                        <a:solidFill>
                          <a:srgbClr val="CC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rgbClr val="CC0099"/>
                          </a:solidFill>
                        </a:rPr>
                        <a:t>Year 5&amp;6 Netball - Front Yard –</a:t>
                      </a:r>
                      <a:r>
                        <a:rPr lang="en-GB" sz="1600" b="1" dirty="0" err="1">
                          <a:solidFill>
                            <a:srgbClr val="CC0099"/>
                          </a:solidFill>
                        </a:rPr>
                        <a:t>L.Mountford</a:t>
                      </a:r>
                      <a:r>
                        <a:rPr lang="en-GB" sz="1600" b="1" dirty="0">
                          <a:solidFill>
                            <a:srgbClr val="CC0099"/>
                          </a:solidFill>
                        </a:rPr>
                        <a:t> , C. </a:t>
                      </a:r>
                      <a:r>
                        <a:rPr lang="en-GB" sz="1600" b="1" dirty="0" err="1">
                          <a:solidFill>
                            <a:srgbClr val="CC0099"/>
                          </a:solidFill>
                        </a:rPr>
                        <a:t>Montifroy</a:t>
                      </a:r>
                      <a:r>
                        <a:rPr lang="en-GB" sz="1600" b="1" dirty="0">
                          <a:solidFill>
                            <a:srgbClr val="CC0099"/>
                          </a:solidFill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CC0099"/>
                          </a:solidFill>
                        </a:rPr>
                        <a:t>Year 7&amp;8 Boys Football – Astro – </a:t>
                      </a:r>
                      <a:r>
                        <a:rPr lang="en-GB" sz="1600" b="1" dirty="0" err="1">
                          <a:solidFill>
                            <a:srgbClr val="CC0099"/>
                          </a:solidFill>
                        </a:rPr>
                        <a:t>A.Walton</a:t>
                      </a:r>
                      <a:endParaRPr lang="en-GB" sz="1600" b="1" dirty="0">
                        <a:solidFill>
                          <a:srgbClr val="CC0099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7255966"/>
                  </a:ext>
                </a:extLst>
              </a:tr>
              <a:tr h="289058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rgbClr val="7030A0"/>
                          </a:solidFill>
                          <a:latin typeface="Arial Black" panose="020B0A04020102020204" pitchFamily="34" charset="0"/>
                        </a:rPr>
                        <a:t>Friday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Year 8 Football on </a:t>
                      </a:r>
                      <a:r>
                        <a:rPr lang="en-GB" sz="1600" b="1" dirty="0" err="1">
                          <a:solidFill>
                            <a:srgbClr val="7030A0"/>
                          </a:solidFill>
                        </a:rPr>
                        <a:t>astro</a:t>
                      </a:r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 – Y8 Team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Year 7&amp;8 Basketball – </a:t>
                      </a:r>
                      <a:r>
                        <a:rPr lang="en-GB" sz="1600" b="1" dirty="0" err="1">
                          <a:solidFill>
                            <a:srgbClr val="7030A0"/>
                          </a:solidFill>
                        </a:rPr>
                        <a:t>A.Walton</a:t>
                      </a:r>
                      <a:endParaRPr lang="en-GB" sz="16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7842595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6CD8DF96-35BD-4C38-ACD8-D2C72539FA0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117"/>
          <a:stretch/>
        </p:blipFill>
        <p:spPr>
          <a:xfrm>
            <a:off x="404690" y="983148"/>
            <a:ext cx="2117782" cy="99035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B7F6AC3-C848-47C0-8BAF-F6C9A556D7A4}"/>
              </a:ext>
            </a:extLst>
          </p:cNvPr>
          <p:cNvSpPr txBox="1"/>
          <p:nvPr/>
        </p:nvSpPr>
        <p:spPr>
          <a:xfrm>
            <a:off x="2522472" y="1401635"/>
            <a:ext cx="52965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>
                <a:solidFill>
                  <a:srgbClr val="33CC33"/>
                </a:solidFill>
              </a:rPr>
              <a:t>Start Monday 23</a:t>
            </a:r>
            <a:r>
              <a:rPr lang="en-GB" sz="2400" b="1" baseline="30000" dirty="0">
                <a:solidFill>
                  <a:srgbClr val="33CC33"/>
                </a:solidFill>
              </a:rPr>
              <a:t>rd</a:t>
            </a:r>
            <a:r>
              <a:rPr lang="en-GB" sz="2400" b="1" dirty="0">
                <a:solidFill>
                  <a:srgbClr val="33CC33"/>
                </a:solidFill>
              </a:rPr>
              <a:t> February</a:t>
            </a:r>
          </a:p>
          <a:p>
            <a:pPr algn="ctr"/>
            <a:r>
              <a:rPr lang="en-GB" sz="2400" b="1" dirty="0">
                <a:solidFill>
                  <a:srgbClr val="33CC33"/>
                </a:solidFill>
              </a:rPr>
              <a:t>ALL CLUBS WILL NOW FINISH AT 4.30PM</a:t>
            </a:r>
            <a:endParaRPr lang="en-GB" sz="2000" b="1" dirty="0">
              <a:solidFill>
                <a:srgbClr val="33CC33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AE6B8EB-8AB8-4598-A99F-4DDFAFFA64F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>
          <a:xfrm>
            <a:off x="7620114" y="1001902"/>
            <a:ext cx="1854831" cy="9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894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4271374-292B-41EB-ACBE-69952C77C6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335170"/>
              </p:ext>
            </p:extLst>
          </p:nvPr>
        </p:nvGraphicFramePr>
        <p:xfrm>
          <a:off x="292608" y="658368"/>
          <a:ext cx="9171433" cy="51705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49495">
                  <a:extLst>
                    <a:ext uri="{9D8B030D-6E8A-4147-A177-3AD203B41FA5}">
                      <a16:colId xmlns:a16="http://schemas.microsoft.com/office/drawing/2014/main" val="2268719071"/>
                    </a:ext>
                  </a:extLst>
                </a:gridCol>
                <a:gridCol w="1063353">
                  <a:extLst>
                    <a:ext uri="{9D8B030D-6E8A-4147-A177-3AD203B41FA5}">
                      <a16:colId xmlns:a16="http://schemas.microsoft.com/office/drawing/2014/main" val="1160553295"/>
                    </a:ext>
                  </a:extLst>
                </a:gridCol>
                <a:gridCol w="1883664">
                  <a:extLst>
                    <a:ext uri="{9D8B030D-6E8A-4147-A177-3AD203B41FA5}">
                      <a16:colId xmlns:a16="http://schemas.microsoft.com/office/drawing/2014/main" val="3560722021"/>
                    </a:ext>
                  </a:extLst>
                </a:gridCol>
                <a:gridCol w="1516087">
                  <a:extLst>
                    <a:ext uri="{9D8B030D-6E8A-4147-A177-3AD203B41FA5}">
                      <a16:colId xmlns:a16="http://schemas.microsoft.com/office/drawing/2014/main" val="671125543"/>
                    </a:ext>
                  </a:extLst>
                </a:gridCol>
                <a:gridCol w="1020750">
                  <a:extLst>
                    <a:ext uri="{9D8B030D-6E8A-4147-A177-3AD203B41FA5}">
                      <a16:colId xmlns:a16="http://schemas.microsoft.com/office/drawing/2014/main" val="3191989672"/>
                    </a:ext>
                  </a:extLst>
                </a:gridCol>
                <a:gridCol w="1875975">
                  <a:extLst>
                    <a:ext uri="{9D8B030D-6E8A-4147-A177-3AD203B41FA5}">
                      <a16:colId xmlns:a16="http://schemas.microsoft.com/office/drawing/2014/main" val="1112828205"/>
                    </a:ext>
                  </a:extLst>
                </a:gridCol>
                <a:gridCol w="662109">
                  <a:extLst>
                    <a:ext uri="{9D8B030D-6E8A-4147-A177-3AD203B41FA5}">
                      <a16:colId xmlns:a16="http://schemas.microsoft.com/office/drawing/2014/main" val="2253218002"/>
                    </a:ext>
                  </a:extLst>
                </a:gridCol>
              </a:tblGrid>
              <a:tr h="444203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en-GB" sz="3200" b="1" u="none" strike="noStrike" dirty="0">
                          <a:effectLst/>
                        </a:rPr>
                        <a:t>Spring 2 PE Department Fixtures</a:t>
                      </a:r>
                      <a:endParaRPr lang="en-GB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405781"/>
                  </a:ext>
                </a:extLst>
              </a:tr>
              <a:tr h="304728"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EVENT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VENUE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TIME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Parents able to attend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992149"/>
                  </a:ext>
                </a:extLst>
              </a:tr>
              <a:tr h="30472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02/03/2026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Monday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Year 8 County Rugby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Willenhall</a:t>
                      </a: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Year 8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9-4pm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YES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636634"/>
                  </a:ext>
                </a:extLst>
              </a:tr>
              <a:tr h="30472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04/03/2026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Wednesday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Y7 Rugby Tournament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Woodhouse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Y7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After School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YES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0061197"/>
                  </a:ext>
                </a:extLst>
              </a:tr>
              <a:tr h="30472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05/03/2026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Thursday 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Year 5&amp;6 Netball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James Bateman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Yr5,6 &amp; 8 SLs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After School 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YES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4781873"/>
                  </a:ext>
                </a:extLst>
              </a:tr>
              <a:tr h="30472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11/03/2026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Wednesday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Y8 Football Tournament 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St Edwards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y8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After School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YES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12539"/>
                  </a:ext>
                </a:extLst>
              </a:tr>
              <a:tr h="26540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11/03/2026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Wednesday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Year 3 Netball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James Bateman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Year 7&amp;8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11am Y7&amp;8, 12.30pm Y3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NO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5891668"/>
                  </a:ext>
                </a:extLst>
              </a:tr>
              <a:tr h="26540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12/03/2026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Thursday 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Y8 Rugby Tournament 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Woodhouse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y8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After School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YES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9077482"/>
                  </a:ext>
                </a:extLst>
              </a:tr>
              <a:tr h="26540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12/03/2026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Thursday 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All years Orienteering</a:t>
                      </a: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Hanley Forest Park</a:t>
                      </a: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All years</a:t>
                      </a: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9-12.30pm</a:t>
                      </a: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8111612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17/03/2026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Tuesday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Year 5&amp;6 Netball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Fenton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Y5&amp;6 &amp; Y8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After school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YES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1179369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18/03/2026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Wednesday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U13 Girls Football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Leek Town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Y7&amp;8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After school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YES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2889015"/>
                  </a:ext>
                </a:extLst>
              </a:tr>
              <a:tr h="499470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19/03/2026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Thursday 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Inspire Dance technical rehearsal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Biddulph HS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All years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Afternoon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NO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9936659"/>
                  </a:ext>
                </a:extLst>
              </a:tr>
              <a:tr h="499470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19/03/2026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Thursday 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Y5 and 6 Football Tournament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JBMS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Y5 and Y6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After School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YES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2623288"/>
                  </a:ext>
                </a:extLst>
              </a:tr>
              <a:tr h="499470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24/03/2026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Tuesday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Inspire Dance  Performance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Biddulph HS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>
                          <a:effectLst/>
                        </a:rPr>
                        <a:t>All years 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Evening tickets only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GB" sz="1400" u="none" strike="noStrike" dirty="0">
                          <a:effectLst/>
                        </a:rPr>
                        <a:t>YES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67" marR="8567" marT="85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080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040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1957</TotalTime>
  <Words>364</Words>
  <Application>Microsoft Office PowerPoint</Application>
  <PresentationFormat>A4 Paper (210x297 mm)</PresentationFormat>
  <Paragraphs>124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Black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CMontifroy</dc:creator>
  <cp:lastModifiedBy>Claire Montifroy (James Bateman Middle School)</cp:lastModifiedBy>
  <cp:revision>134</cp:revision>
  <cp:lastPrinted>2026-02-23T13:02:35Z</cp:lastPrinted>
  <dcterms:created xsi:type="dcterms:W3CDTF">2020-09-24T07:34:11Z</dcterms:created>
  <dcterms:modified xsi:type="dcterms:W3CDTF">2026-02-23T13:03:07Z</dcterms:modified>
</cp:coreProperties>
</file>